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9" r:id="rId3"/>
    <p:sldId id="310" r:id="rId4"/>
    <p:sldId id="311" r:id="rId5"/>
    <p:sldId id="312" r:id="rId6"/>
    <p:sldId id="313" r:id="rId7"/>
    <p:sldId id="314" r:id="rId8"/>
    <p:sldId id="317" r:id="rId9"/>
    <p:sldId id="315" r:id="rId10"/>
    <p:sldId id="321" r:id="rId11"/>
    <p:sldId id="316" r:id="rId12"/>
    <p:sldId id="319" r:id="rId13"/>
    <p:sldId id="320" r:id="rId14"/>
    <p:sldId id="318" r:id="rId15"/>
    <p:sldId id="329" r:id="rId16"/>
    <p:sldId id="330" r:id="rId17"/>
    <p:sldId id="322" r:id="rId18"/>
    <p:sldId id="323" r:id="rId19"/>
    <p:sldId id="324" r:id="rId20"/>
    <p:sldId id="325" r:id="rId21"/>
    <p:sldId id="326" r:id="rId22"/>
    <p:sldId id="327" r:id="rId23"/>
    <p:sldId id="331" r:id="rId24"/>
    <p:sldId id="332" r:id="rId25"/>
    <p:sldId id="333"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7" autoAdjust="0"/>
    <p:restoredTop sz="94660"/>
  </p:normalViewPr>
  <p:slideViewPr>
    <p:cSldViewPr snapToGrid="0">
      <p:cViewPr varScale="1">
        <p:scale>
          <a:sx n="70" d="100"/>
          <a:sy n="70" d="100"/>
        </p:scale>
        <p:origin x="42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D2039F-4A0A-2C1A-34A4-DC054A741E0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112B4D5D-65BB-C6BA-2732-4F11B5D5CB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9FAA2B6-FCDC-4E34-5997-9AA676EF7955}"/>
              </a:ext>
            </a:extLst>
          </p:cNvPr>
          <p:cNvSpPr>
            <a:spLocks noGrp="1"/>
          </p:cNvSpPr>
          <p:nvPr>
            <p:ph type="dt" sz="half" idx="10"/>
          </p:nvPr>
        </p:nvSpPr>
        <p:spPr/>
        <p:txBody>
          <a:bodyPr/>
          <a:lstStyle/>
          <a:p>
            <a:fld id="{C1F37B66-8BBD-4138-B4BA-502465A4E904}" type="datetimeFigureOut">
              <a:rPr lang="cs-CZ" smtClean="0"/>
              <a:t>25.01.2024</a:t>
            </a:fld>
            <a:endParaRPr lang="cs-CZ"/>
          </a:p>
        </p:txBody>
      </p:sp>
      <p:sp>
        <p:nvSpPr>
          <p:cNvPr id="5" name="Zástupný symbol pro zápatí 4">
            <a:extLst>
              <a:ext uri="{FF2B5EF4-FFF2-40B4-BE49-F238E27FC236}">
                <a16:creationId xmlns:a16="http://schemas.microsoft.com/office/drawing/2014/main" id="{4E256B66-019E-1757-2D9D-BC3FCB10A54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C3D3805-778B-E65B-CC8A-1827A046E9A0}"/>
              </a:ext>
            </a:extLst>
          </p:cNvPr>
          <p:cNvSpPr>
            <a:spLocks noGrp="1"/>
          </p:cNvSpPr>
          <p:nvPr>
            <p:ph type="sldNum" sz="quarter" idx="12"/>
          </p:nvPr>
        </p:nvSpPr>
        <p:spPr/>
        <p:txBody>
          <a:bodyPr/>
          <a:lstStyle/>
          <a:p>
            <a:fld id="{6C7FC90D-C099-4F2B-A384-EDF9923A4417}" type="slidenum">
              <a:rPr lang="cs-CZ" smtClean="0"/>
              <a:t>‹#›</a:t>
            </a:fld>
            <a:endParaRPr lang="cs-CZ"/>
          </a:p>
        </p:txBody>
      </p:sp>
    </p:spTree>
    <p:extLst>
      <p:ext uri="{BB962C8B-B14F-4D97-AF65-F5344CB8AC3E}">
        <p14:creationId xmlns:p14="http://schemas.microsoft.com/office/powerpoint/2010/main" val="2093352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FFB9B6-51F2-3B85-53B0-253250D7C02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64554D0-7AAB-E89E-AF38-BC355C2D439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011B947-FA58-FC29-44E5-43224FD11D78}"/>
              </a:ext>
            </a:extLst>
          </p:cNvPr>
          <p:cNvSpPr>
            <a:spLocks noGrp="1"/>
          </p:cNvSpPr>
          <p:nvPr>
            <p:ph type="dt" sz="half" idx="10"/>
          </p:nvPr>
        </p:nvSpPr>
        <p:spPr/>
        <p:txBody>
          <a:bodyPr/>
          <a:lstStyle/>
          <a:p>
            <a:fld id="{C1F37B66-8BBD-4138-B4BA-502465A4E904}" type="datetimeFigureOut">
              <a:rPr lang="cs-CZ" smtClean="0"/>
              <a:t>25.01.2024</a:t>
            </a:fld>
            <a:endParaRPr lang="cs-CZ"/>
          </a:p>
        </p:txBody>
      </p:sp>
      <p:sp>
        <p:nvSpPr>
          <p:cNvPr id="5" name="Zástupný symbol pro zápatí 4">
            <a:extLst>
              <a:ext uri="{FF2B5EF4-FFF2-40B4-BE49-F238E27FC236}">
                <a16:creationId xmlns:a16="http://schemas.microsoft.com/office/drawing/2014/main" id="{E88FFDBA-8F51-8589-E2FA-8501A9D8C0E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F9DD8E2-9CDA-8362-0EDA-CF700C0C6D49}"/>
              </a:ext>
            </a:extLst>
          </p:cNvPr>
          <p:cNvSpPr>
            <a:spLocks noGrp="1"/>
          </p:cNvSpPr>
          <p:nvPr>
            <p:ph type="sldNum" sz="quarter" idx="12"/>
          </p:nvPr>
        </p:nvSpPr>
        <p:spPr/>
        <p:txBody>
          <a:bodyPr/>
          <a:lstStyle/>
          <a:p>
            <a:fld id="{6C7FC90D-C099-4F2B-A384-EDF9923A4417}" type="slidenum">
              <a:rPr lang="cs-CZ" smtClean="0"/>
              <a:t>‹#›</a:t>
            </a:fld>
            <a:endParaRPr lang="cs-CZ"/>
          </a:p>
        </p:txBody>
      </p:sp>
    </p:spTree>
    <p:extLst>
      <p:ext uri="{BB962C8B-B14F-4D97-AF65-F5344CB8AC3E}">
        <p14:creationId xmlns:p14="http://schemas.microsoft.com/office/powerpoint/2010/main" val="3798518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A429AEB-348D-708E-4333-C282CD52914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8759C42-B182-ACAC-BD1B-196BE2BA39FB}"/>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3CBE5D0-9C56-F9C4-58A7-C6BBE7F3E2B2}"/>
              </a:ext>
            </a:extLst>
          </p:cNvPr>
          <p:cNvSpPr>
            <a:spLocks noGrp="1"/>
          </p:cNvSpPr>
          <p:nvPr>
            <p:ph type="dt" sz="half" idx="10"/>
          </p:nvPr>
        </p:nvSpPr>
        <p:spPr/>
        <p:txBody>
          <a:bodyPr/>
          <a:lstStyle/>
          <a:p>
            <a:fld id="{C1F37B66-8BBD-4138-B4BA-502465A4E904}" type="datetimeFigureOut">
              <a:rPr lang="cs-CZ" smtClean="0"/>
              <a:t>25.01.2024</a:t>
            </a:fld>
            <a:endParaRPr lang="cs-CZ"/>
          </a:p>
        </p:txBody>
      </p:sp>
      <p:sp>
        <p:nvSpPr>
          <p:cNvPr id="5" name="Zástupný symbol pro zápatí 4">
            <a:extLst>
              <a:ext uri="{FF2B5EF4-FFF2-40B4-BE49-F238E27FC236}">
                <a16:creationId xmlns:a16="http://schemas.microsoft.com/office/drawing/2014/main" id="{D2A62340-8944-BC2B-6B3E-E95FED1A7EB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FBA6129-018C-F931-281F-79EEFC6A825D}"/>
              </a:ext>
            </a:extLst>
          </p:cNvPr>
          <p:cNvSpPr>
            <a:spLocks noGrp="1"/>
          </p:cNvSpPr>
          <p:nvPr>
            <p:ph type="sldNum" sz="quarter" idx="12"/>
          </p:nvPr>
        </p:nvSpPr>
        <p:spPr/>
        <p:txBody>
          <a:bodyPr/>
          <a:lstStyle/>
          <a:p>
            <a:fld id="{6C7FC90D-C099-4F2B-A384-EDF9923A4417}" type="slidenum">
              <a:rPr lang="cs-CZ" smtClean="0"/>
              <a:t>‹#›</a:t>
            </a:fld>
            <a:endParaRPr lang="cs-CZ"/>
          </a:p>
        </p:txBody>
      </p:sp>
    </p:spTree>
    <p:extLst>
      <p:ext uri="{BB962C8B-B14F-4D97-AF65-F5344CB8AC3E}">
        <p14:creationId xmlns:p14="http://schemas.microsoft.com/office/powerpoint/2010/main" val="231974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C7A522-E99B-E4B3-2AD6-1D72BC84F7D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16D59BB-01A4-8878-CFD8-3208CC4B4E90}"/>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46EB8FA-58BD-55B5-A91C-BDFB67E8E598}"/>
              </a:ext>
            </a:extLst>
          </p:cNvPr>
          <p:cNvSpPr>
            <a:spLocks noGrp="1"/>
          </p:cNvSpPr>
          <p:nvPr>
            <p:ph type="dt" sz="half" idx="10"/>
          </p:nvPr>
        </p:nvSpPr>
        <p:spPr/>
        <p:txBody>
          <a:bodyPr/>
          <a:lstStyle/>
          <a:p>
            <a:fld id="{C1F37B66-8BBD-4138-B4BA-502465A4E904}" type="datetimeFigureOut">
              <a:rPr lang="cs-CZ" smtClean="0"/>
              <a:t>25.01.2024</a:t>
            </a:fld>
            <a:endParaRPr lang="cs-CZ"/>
          </a:p>
        </p:txBody>
      </p:sp>
      <p:sp>
        <p:nvSpPr>
          <p:cNvPr id="5" name="Zástupný symbol pro zápatí 4">
            <a:extLst>
              <a:ext uri="{FF2B5EF4-FFF2-40B4-BE49-F238E27FC236}">
                <a16:creationId xmlns:a16="http://schemas.microsoft.com/office/drawing/2014/main" id="{AA6F5D69-755D-CB5F-D73A-0DAB9047743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51D26BA-CC45-EA3B-4756-2A0FDE3DC771}"/>
              </a:ext>
            </a:extLst>
          </p:cNvPr>
          <p:cNvSpPr>
            <a:spLocks noGrp="1"/>
          </p:cNvSpPr>
          <p:nvPr>
            <p:ph type="sldNum" sz="quarter" idx="12"/>
          </p:nvPr>
        </p:nvSpPr>
        <p:spPr/>
        <p:txBody>
          <a:bodyPr/>
          <a:lstStyle/>
          <a:p>
            <a:fld id="{6C7FC90D-C099-4F2B-A384-EDF9923A4417}" type="slidenum">
              <a:rPr lang="cs-CZ" smtClean="0"/>
              <a:t>‹#›</a:t>
            </a:fld>
            <a:endParaRPr lang="cs-CZ"/>
          </a:p>
        </p:txBody>
      </p:sp>
    </p:spTree>
    <p:extLst>
      <p:ext uri="{BB962C8B-B14F-4D97-AF65-F5344CB8AC3E}">
        <p14:creationId xmlns:p14="http://schemas.microsoft.com/office/powerpoint/2010/main" val="203572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6417A1-7C38-D8B7-F8D3-9F70D17B64D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88122AB-1605-D0E7-DD1A-EDAAA55B18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23BE3C8A-0358-7BB8-911A-54B2F07A1373}"/>
              </a:ext>
            </a:extLst>
          </p:cNvPr>
          <p:cNvSpPr>
            <a:spLocks noGrp="1"/>
          </p:cNvSpPr>
          <p:nvPr>
            <p:ph type="dt" sz="half" idx="10"/>
          </p:nvPr>
        </p:nvSpPr>
        <p:spPr/>
        <p:txBody>
          <a:bodyPr/>
          <a:lstStyle/>
          <a:p>
            <a:fld id="{C1F37B66-8BBD-4138-B4BA-502465A4E904}" type="datetimeFigureOut">
              <a:rPr lang="cs-CZ" smtClean="0"/>
              <a:t>25.01.2024</a:t>
            </a:fld>
            <a:endParaRPr lang="cs-CZ"/>
          </a:p>
        </p:txBody>
      </p:sp>
      <p:sp>
        <p:nvSpPr>
          <p:cNvPr id="5" name="Zástupný symbol pro zápatí 4">
            <a:extLst>
              <a:ext uri="{FF2B5EF4-FFF2-40B4-BE49-F238E27FC236}">
                <a16:creationId xmlns:a16="http://schemas.microsoft.com/office/drawing/2014/main" id="{8A04CE76-CC30-9A45-AF9D-32121D82551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F46D388-A56F-1DF0-9E06-C03FCF343B71}"/>
              </a:ext>
            </a:extLst>
          </p:cNvPr>
          <p:cNvSpPr>
            <a:spLocks noGrp="1"/>
          </p:cNvSpPr>
          <p:nvPr>
            <p:ph type="sldNum" sz="quarter" idx="12"/>
          </p:nvPr>
        </p:nvSpPr>
        <p:spPr/>
        <p:txBody>
          <a:bodyPr/>
          <a:lstStyle/>
          <a:p>
            <a:fld id="{6C7FC90D-C099-4F2B-A384-EDF9923A4417}" type="slidenum">
              <a:rPr lang="cs-CZ" smtClean="0"/>
              <a:t>‹#›</a:t>
            </a:fld>
            <a:endParaRPr lang="cs-CZ"/>
          </a:p>
        </p:txBody>
      </p:sp>
    </p:spTree>
    <p:extLst>
      <p:ext uri="{BB962C8B-B14F-4D97-AF65-F5344CB8AC3E}">
        <p14:creationId xmlns:p14="http://schemas.microsoft.com/office/powerpoint/2010/main" val="3647994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761F88-CAD2-7414-1537-48F5757732B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BC586AE-45BC-F5C1-E0F0-25FEB3D81553}"/>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00B1BE2C-4E37-0B09-F2DA-A6F9252480B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0B0B362B-18F6-475C-3E67-C7C7145B340F}"/>
              </a:ext>
            </a:extLst>
          </p:cNvPr>
          <p:cNvSpPr>
            <a:spLocks noGrp="1"/>
          </p:cNvSpPr>
          <p:nvPr>
            <p:ph type="dt" sz="half" idx="10"/>
          </p:nvPr>
        </p:nvSpPr>
        <p:spPr/>
        <p:txBody>
          <a:bodyPr/>
          <a:lstStyle/>
          <a:p>
            <a:fld id="{C1F37B66-8BBD-4138-B4BA-502465A4E904}" type="datetimeFigureOut">
              <a:rPr lang="cs-CZ" smtClean="0"/>
              <a:t>25.01.2024</a:t>
            </a:fld>
            <a:endParaRPr lang="cs-CZ"/>
          </a:p>
        </p:txBody>
      </p:sp>
      <p:sp>
        <p:nvSpPr>
          <p:cNvPr id="6" name="Zástupný symbol pro zápatí 5">
            <a:extLst>
              <a:ext uri="{FF2B5EF4-FFF2-40B4-BE49-F238E27FC236}">
                <a16:creationId xmlns:a16="http://schemas.microsoft.com/office/drawing/2014/main" id="{2367F3AB-710E-3336-894F-4EB88B1A94E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50D43D5-9FAD-8211-2B23-DA492F36A739}"/>
              </a:ext>
            </a:extLst>
          </p:cNvPr>
          <p:cNvSpPr>
            <a:spLocks noGrp="1"/>
          </p:cNvSpPr>
          <p:nvPr>
            <p:ph type="sldNum" sz="quarter" idx="12"/>
          </p:nvPr>
        </p:nvSpPr>
        <p:spPr/>
        <p:txBody>
          <a:bodyPr/>
          <a:lstStyle/>
          <a:p>
            <a:fld id="{6C7FC90D-C099-4F2B-A384-EDF9923A4417}" type="slidenum">
              <a:rPr lang="cs-CZ" smtClean="0"/>
              <a:t>‹#›</a:t>
            </a:fld>
            <a:endParaRPr lang="cs-CZ"/>
          </a:p>
        </p:txBody>
      </p:sp>
    </p:spTree>
    <p:extLst>
      <p:ext uri="{BB962C8B-B14F-4D97-AF65-F5344CB8AC3E}">
        <p14:creationId xmlns:p14="http://schemas.microsoft.com/office/powerpoint/2010/main" val="2859404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39A8C8-46C9-C6BF-BB15-B67D3026F9E7}"/>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8EE6307-4CF7-C217-7BB9-7AA5F60FE7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40610EA-53EB-11C2-8538-AC7D2D68A4D9}"/>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E179BA3-8668-6961-4467-D6F3DC5674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FD3D7974-83F3-E3F0-51E8-DDC4D7A92F58}"/>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CA60D5D1-627C-18FE-95B5-481D2A20BCF6}"/>
              </a:ext>
            </a:extLst>
          </p:cNvPr>
          <p:cNvSpPr>
            <a:spLocks noGrp="1"/>
          </p:cNvSpPr>
          <p:nvPr>
            <p:ph type="dt" sz="half" idx="10"/>
          </p:nvPr>
        </p:nvSpPr>
        <p:spPr/>
        <p:txBody>
          <a:bodyPr/>
          <a:lstStyle/>
          <a:p>
            <a:fld id="{C1F37B66-8BBD-4138-B4BA-502465A4E904}" type="datetimeFigureOut">
              <a:rPr lang="cs-CZ" smtClean="0"/>
              <a:t>25.01.2024</a:t>
            </a:fld>
            <a:endParaRPr lang="cs-CZ"/>
          </a:p>
        </p:txBody>
      </p:sp>
      <p:sp>
        <p:nvSpPr>
          <p:cNvPr id="8" name="Zástupný symbol pro zápatí 7">
            <a:extLst>
              <a:ext uri="{FF2B5EF4-FFF2-40B4-BE49-F238E27FC236}">
                <a16:creationId xmlns:a16="http://schemas.microsoft.com/office/drawing/2014/main" id="{57D503FA-1D19-5CC0-549F-F580AA8F82A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CDA5B70-043B-FBF3-5F82-9188302F0E57}"/>
              </a:ext>
            </a:extLst>
          </p:cNvPr>
          <p:cNvSpPr>
            <a:spLocks noGrp="1"/>
          </p:cNvSpPr>
          <p:nvPr>
            <p:ph type="sldNum" sz="quarter" idx="12"/>
          </p:nvPr>
        </p:nvSpPr>
        <p:spPr/>
        <p:txBody>
          <a:bodyPr/>
          <a:lstStyle/>
          <a:p>
            <a:fld id="{6C7FC90D-C099-4F2B-A384-EDF9923A4417}" type="slidenum">
              <a:rPr lang="cs-CZ" smtClean="0"/>
              <a:t>‹#›</a:t>
            </a:fld>
            <a:endParaRPr lang="cs-CZ"/>
          </a:p>
        </p:txBody>
      </p:sp>
    </p:spTree>
    <p:extLst>
      <p:ext uri="{BB962C8B-B14F-4D97-AF65-F5344CB8AC3E}">
        <p14:creationId xmlns:p14="http://schemas.microsoft.com/office/powerpoint/2010/main" val="2033152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998306-E6F1-A613-BA90-340303F83D70}"/>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D1E7B46A-0D16-6E30-3B5F-3B729920B326}"/>
              </a:ext>
            </a:extLst>
          </p:cNvPr>
          <p:cNvSpPr>
            <a:spLocks noGrp="1"/>
          </p:cNvSpPr>
          <p:nvPr>
            <p:ph type="dt" sz="half" idx="10"/>
          </p:nvPr>
        </p:nvSpPr>
        <p:spPr/>
        <p:txBody>
          <a:bodyPr/>
          <a:lstStyle/>
          <a:p>
            <a:fld id="{C1F37B66-8BBD-4138-B4BA-502465A4E904}" type="datetimeFigureOut">
              <a:rPr lang="cs-CZ" smtClean="0"/>
              <a:t>25.01.2024</a:t>
            </a:fld>
            <a:endParaRPr lang="cs-CZ"/>
          </a:p>
        </p:txBody>
      </p:sp>
      <p:sp>
        <p:nvSpPr>
          <p:cNvPr id="4" name="Zástupný symbol pro zápatí 3">
            <a:extLst>
              <a:ext uri="{FF2B5EF4-FFF2-40B4-BE49-F238E27FC236}">
                <a16:creationId xmlns:a16="http://schemas.microsoft.com/office/drawing/2014/main" id="{95CE81A5-0B6D-274F-3C2D-5EAD500C312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6839BBC-4FD2-3251-6C2F-97CA958B1A56}"/>
              </a:ext>
            </a:extLst>
          </p:cNvPr>
          <p:cNvSpPr>
            <a:spLocks noGrp="1"/>
          </p:cNvSpPr>
          <p:nvPr>
            <p:ph type="sldNum" sz="quarter" idx="12"/>
          </p:nvPr>
        </p:nvSpPr>
        <p:spPr/>
        <p:txBody>
          <a:bodyPr/>
          <a:lstStyle/>
          <a:p>
            <a:fld id="{6C7FC90D-C099-4F2B-A384-EDF9923A4417}" type="slidenum">
              <a:rPr lang="cs-CZ" smtClean="0"/>
              <a:t>‹#›</a:t>
            </a:fld>
            <a:endParaRPr lang="cs-CZ"/>
          </a:p>
        </p:txBody>
      </p:sp>
    </p:spTree>
    <p:extLst>
      <p:ext uri="{BB962C8B-B14F-4D97-AF65-F5344CB8AC3E}">
        <p14:creationId xmlns:p14="http://schemas.microsoft.com/office/powerpoint/2010/main" val="2215832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BDA80C1-15D3-84B5-DB25-762B8A0698C9}"/>
              </a:ext>
            </a:extLst>
          </p:cNvPr>
          <p:cNvSpPr>
            <a:spLocks noGrp="1"/>
          </p:cNvSpPr>
          <p:nvPr>
            <p:ph type="dt" sz="half" idx="10"/>
          </p:nvPr>
        </p:nvSpPr>
        <p:spPr/>
        <p:txBody>
          <a:bodyPr/>
          <a:lstStyle/>
          <a:p>
            <a:fld id="{C1F37B66-8BBD-4138-B4BA-502465A4E904}" type="datetimeFigureOut">
              <a:rPr lang="cs-CZ" smtClean="0"/>
              <a:t>25.01.2024</a:t>
            </a:fld>
            <a:endParaRPr lang="cs-CZ"/>
          </a:p>
        </p:txBody>
      </p:sp>
      <p:sp>
        <p:nvSpPr>
          <p:cNvPr id="3" name="Zástupný symbol pro zápatí 2">
            <a:extLst>
              <a:ext uri="{FF2B5EF4-FFF2-40B4-BE49-F238E27FC236}">
                <a16:creationId xmlns:a16="http://schemas.microsoft.com/office/drawing/2014/main" id="{E6FA20D4-AB33-14D8-8B5F-E38A439D41F5}"/>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0A74FDE9-67AE-847B-A516-7966A635172C}"/>
              </a:ext>
            </a:extLst>
          </p:cNvPr>
          <p:cNvSpPr>
            <a:spLocks noGrp="1"/>
          </p:cNvSpPr>
          <p:nvPr>
            <p:ph type="sldNum" sz="quarter" idx="12"/>
          </p:nvPr>
        </p:nvSpPr>
        <p:spPr/>
        <p:txBody>
          <a:bodyPr/>
          <a:lstStyle/>
          <a:p>
            <a:fld id="{6C7FC90D-C099-4F2B-A384-EDF9923A4417}" type="slidenum">
              <a:rPr lang="cs-CZ" smtClean="0"/>
              <a:t>‹#›</a:t>
            </a:fld>
            <a:endParaRPr lang="cs-CZ"/>
          </a:p>
        </p:txBody>
      </p:sp>
    </p:spTree>
    <p:extLst>
      <p:ext uri="{BB962C8B-B14F-4D97-AF65-F5344CB8AC3E}">
        <p14:creationId xmlns:p14="http://schemas.microsoft.com/office/powerpoint/2010/main" val="3481931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8E0EF6-18F5-B7E2-9064-E0569566AFA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BE3580F-CFB6-23E0-A2AF-49DDC1AEC0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DFF3CCC-961B-BC97-4581-5FA6DF226E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8B5BB30-2CD4-F06C-8152-F40CD1E1481E}"/>
              </a:ext>
            </a:extLst>
          </p:cNvPr>
          <p:cNvSpPr>
            <a:spLocks noGrp="1"/>
          </p:cNvSpPr>
          <p:nvPr>
            <p:ph type="dt" sz="half" idx="10"/>
          </p:nvPr>
        </p:nvSpPr>
        <p:spPr/>
        <p:txBody>
          <a:bodyPr/>
          <a:lstStyle/>
          <a:p>
            <a:fld id="{C1F37B66-8BBD-4138-B4BA-502465A4E904}" type="datetimeFigureOut">
              <a:rPr lang="cs-CZ" smtClean="0"/>
              <a:t>25.01.2024</a:t>
            </a:fld>
            <a:endParaRPr lang="cs-CZ"/>
          </a:p>
        </p:txBody>
      </p:sp>
      <p:sp>
        <p:nvSpPr>
          <p:cNvPr id="6" name="Zástupný symbol pro zápatí 5">
            <a:extLst>
              <a:ext uri="{FF2B5EF4-FFF2-40B4-BE49-F238E27FC236}">
                <a16:creationId xmlns:a16="http://schemas.microsoft.com/office/drawing/2014/main" id="{2E0309F7-D0EA-3680-4078-AF2CDD8D9D5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12DEC05-8FBD-7FA9-3B11-692761EA0546}"/>
              </a:ext>
            </a:extLst>
          </p:cNvPr>
          <p:cNvSpPr>
            <a:spLocks noGrp="1"/>
          </p:cNvSpPr>
          <p:nvPr>
            <p:ph type="sldNum" sz="quarter" idx="12"/>
          </p:nvPr>
        </p:nvSpPr>
        <p:spPr/>
        <p:txBody>
          <a:bodyPr/>
          <a:lstStyle/>
          <a:p>
            <a:fld id="{6C7FC90D-C099-4F2B-A384-EDF9923A4417}" type="slidenum">
              <a:rPr lang="cs-CZ" smtClean="0"/>
              <a:t>‹#›</a:t>
            </a:fld>
            <a:endParaRPr lang="cs-CZ"/>
          </a:p>
        </p:txBody>
      </p:sp>
    </p:spTree>
    <p:extLst>
      <p:ext uri="{BB962C8B-B14F-4D97-AF65-F5344CB8AC3E}">
        <p14:creationId xmlns:p14="http://schemas.microsoft.com/office/powerpoint/2010/main" val="1218121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4EBE7B-9B7C-2807-F80D-CD4FE254EA8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6167D753-68BD-83A2-BD3C-538267E69C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A7E462FE-C420-5372-9ABE-3166CD0528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63843CE-5511-B40C-5357-4D21EA79979F}"/>
              </a:ext>
            </a:extLst>
          </p:cNvPr>
          <p:cNvSpPr>
            <a:spLocks noGrp="1"/>
          </p:cNvSpPr>
          <p:nvPr>
            <p:ph type="dt" sz="half" idx="10"/>
          </p:nvPr>
        </p:nvSpPr>
        <p:spPr/>
        <p:txBody>
          <a:bodyPr/>
          <a:lstStyle/>
          <a:p>
            <a:fld id="{C1F37B66-8BBD-4138-B4BA-502465A4E904}" type="datetimeFigureOut">
              <a:rPr lang="cs-CZ" smtClean="0"/>
              <a:t>25.01.2024</a:t>
            </a:fld>
            <a:endParaRPr lang="cs-CZ"/>
          </a:p>
        </p:txBody>
      </p:sp>
      <p:sp>
        <p:nvSpPr>
          <p:cNvPr id="6" name="Zástupný symbol pro zápatí 5">
            <a:extLst>
              <a:ext uri="{FF2B5EF4-FFF2-40B4-BE49-F238E27FC236}">
                <a16:creationId xmlns:a16="http://schemas.microsoft.com/office/drawing/2014/main" id="{21C30F46-9FA1-B45C-2F10-F85C18F1341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0FD3416-F342-3D36-6921-1E2602DE105F}"/>
              </a:ext>
            </a:extLst>
          </p:cNvPr>
          <p:cNvSpPr>
            <a:spLocks noGrp="1"/>
          </p:cNvSpPr>
          <p:nvPr>
            <p:ph type="sldNum" sz="quarter" idx="12"/>
          </p:nvPr>
        </p:nvSpPr>
        <p:spPr/>
        <p:txBody>
          <a:bodyPr/>
          <a:lstStyle/>
          <a:p>
            <a:fld id="{6C7FC90D-C099-4F2B-A384-EDF9923A4417}" type="slidenum">
              <a:rPr lang="cs-CZ" smtClean="0"/>
              <a:t>‹#›</a:t>
            </a:fld>
            <a:endParaRPr lang="cs-CZ"/>
          </a:p>
        </p:txBody>
      </p:sp>
    </p:spTree>
    <p:extLst>
      <p:ext uri="{BB962C8B-B14F-4D97-AF65-F5344CB8AC3E}">
        <p14:creationId xmlns:p14="http://schemas.microsoft.com/office/powerpoint/2010/main" val="1833208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E9869D42-F4C2-D8B4-6F80-BAC0191CB6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B65DDF5-0F51-244E-B5CF-CA21E520A7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3BF19C7-E7C3-9734-6F4A-895740D2B9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F37B66-8BBD-4138-B4BA-502465A4E904}" type="datetimeFigureOut">
              <a:rPr lang="cs-CZ" smtClean="0"/>
              <a:t>25.01.2024</a:t>
            </a:fld>
            <a:endParaRPr lang="cs-CZ"/>
          </a:p>
        </p:txBody>
      </p:sp>
      <p:sp>
        <p:nvSpPr>
          <p:cNvPr id="5" name="Zástupný symbol pro zápatí 4">
            <a:extLst>
              <a:ext uri="{FF2B5EF4-FFF2-40B4-BE49-F238E27FC236}">
                <a16:creationId xmlns:a16="http://schemas.microsoft.com/office/drawing/2014/main" id="{85F3D88B-DA92-0BF8-FEA6-B3C5643569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C50B22F1-B27C-FB8E-45F6-D3F9D5719A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7FC90D-C099-4F2B-A384-EDF9923A4417}" type="slidenum">
              <a:rPr lang="cs-CZ" smtClean="0"/>
              <a:t>‹#›</a:t>
            </a:fld>
            <a:endParaRPr lang="cs-CZ"/>
          </a:p>
        </p:txBody>
      </p:sp>
    </p:spTree>
    <p:extLst>
      <p:ext uri="{BB962C8B-B14F-4D97-AF65-F5344CB8AC3E}">
        <p14:creationId xmlns:p14="http://schemas.microsoft.com/office/powerpoint/2010/main" val="396673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dipsy.cz/"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prihlaskynastredni.cz/rodice-zaci.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www.cermat.cz/"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uHeUsdQGPm4&amp;t=13s"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msmt.cz/vzdelavani/stredni-vzdelavani/prijimani-na-stredni-skoly-a-konzervator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dipsy.cz/"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8" Type="http://schemas.openxmlformats.org/officeDocument/2006/relationships/hyperlink" Target="http://www.stredniskoly-ss.cz/" TargetMode="External"/><Relationship Id="rId3" Type="http://schemas.openxmlformats.org/officeDocument/2006/relationships/hyperlink" Target="http://www.dipsy.cz/" TargetMode="External"/><Relationship Id="rId7" Type="http://schemas.openxmlformats.org/officeDocument/2006/relationships/hyperlink" Target="https://www.studujnavysocine.cz/" TargetMode="External"/><Relationship Id="rId2" Type="http://schemas.openxmlformats.org/officeDocument/2006/relationships/hyperlink" Target="http://www.prihlaskynastredni.cz/" TargetMode="External"/><Relationship Id="rId1" Type="http://schemas.openxmlformats.org/officeDocument/2006/relationships/slideLayout" Target="../slideLayouts/slideLayout2.xml"/><Relationship Id="rId6" Type="http://schemas.openxmlformats.org/officeDocument/2006/relationships/hyperlink" Target="https://www.stredniskoly.com/" TargetMode="External"/><Relationship Id="rId5" Type="http://schemas.openxmlformats.org/officeDocument/2006/relationships/hyperlink" Target="https://www.atlasskolstvi.cz/stredni-skoly" TargetMode="External"/><Relationship Id="rId10" Type="http://schemas.openxmlformats.org/officeDocument/2006/relationships/hyperlink" Target="http://www.cermat.cz/" TargetMode="External"/><Relationship Id="rId4" Type="http://schemas.openxmlformats.org/officeDocument/2006/relationships/hyperlink" Target="http://www.infoabsolvent.cz/" TargetMode="External"/><Relationship Id="rId9" Type="http://schemas.openxmlformats.org/officeDocument/2006/relationships/hyperlink" Target="http://www.msmt.cz/"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prihlaskynastredni.cz/" TargetMode="External"/><Relationship Id="rId2" Type="http://schemas.openxmlformats.org/officeDocument/2006/relationships/hyperlink" Target="https://www.msmt.cz/vzdelavani/stredni-vzdelavani/prijimani-na-stredni-skoly-a-konzervator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ipsy.c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dentitaobcana.cz/" TargetMode="External"/><Relationship Id="rId2" Type="http://schemas.openxmlformats.org/officeDocument/2006/relationships/hyperlink" Target="http://www.dipsy.cz/"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dipsy.cz/"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Q4YjKGuO3T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prihlaskynastredni.cz/rodice-zaci.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83E5001-5A61-C10E-6A83-A2D6FE8923A4}"/>
              </a:ext>
            </a:extLst>
          </p:cNvPr>
          <p:cNvSpPr>
            <a:spLocks noGrp="1"/>
          </p:cNvSpPr>
          <p:nvPr>
            <p:ph type="ctrTitle"/>
          </p:nvPr>
        </p:nvSpPr>
        <p:spPr>
          <a:xfrm>
            <a:off x="838200" y="451381"/>
            <a:ext cx="10512552" cy="4066540"/>
          </a:xfrm>
        </p:spPr>
        <p:txBody>
          <a:bodyPr anchor="b">
            <a:normAutofit/>
          </a:bodyPr>
          <a:lstStyle/>
          <a:p>
            <a:r>
              <a:rPr lang="cs-CZ" sz="6600" dirty="0">
                <a:latin typeface="+mn-lt"/>
              </a:rPr>
              <a:t>Informace k přijímacímu řízení na SŠ ve </a:t>
            </a:r>
            <a:r>
              <a:rPr lang="cs-CZ" sz="6600" dirty="0" err="1">
                <a:latin typeface="+mn-lt"/>
              </a:rPr>
              <a:t>šk</a:t>
            </a:r>
            <a:r>
              <a:rPr lang="cs-CZ" sz="6600" dirty="0">
                <a:latin typeface="+mn-lt"/>
              </a:rPr>
              <a:t>. roce 2023/24  </a:t>
            </a:r>
            <a:br>
              <a:rPr lang="cs-CZ" sz="6600" dirty="0">
                <a:latin typeface="+mn-lt"/>
              </a:rPr>
            </a:br>
            <a:r>
              <a:rPr lang="cs-CZ" sz="6600" dirty="0">
                <a:latin typeface="+mn-lt"/>
              </a:rPr>
              <a:t>pro školní rok 2024/25</a:t>
            </a:r>
          </a:p>
        </p:txBody>
      </p:sp>
      <p:sp>
        <p:nvSpPr>
          <p:cNvPr id="3" name="Podnadpis 2">
            <a:extLst>
              <a:ext uri="{FF2B5EF4-FFF2-40B4-BE49-F238E27FC236}">
                <a16:creationId xmlns:a16="http://schemas.microsoft.com/office/drawing/2014/main" id="{E3B68BFA-E0AB-B57D-1128-3110471545EA}"/>
              </a:ext>
            </a:extLst>
          </p:cNvPr>
          <p:cNvSpPr>
            <a:spLocks noGrp="1"/>
          </p:cNvSpPr>
          <p:nvPr>
            <p:ph type="subTitle" idx="1"/>
          </p:nvPr>
        </p:nvSpPr>
        <p:spPr>
          <a:xfrm>
            <a:off x="838199" y="4983276"/>
            <a:ext cx="10512552" cy="1126680"/>
          </a:xfrm>
        </p:spPr>
        <p:txBody>
          <a:bodyPr>
            <a:normAutofit/>
          </a:bodyPr>
          <a:lstStyle/>
          <a:p>
            <a:pPr algn="l"/>
            <a:endParaRPr lang="cs-CZ" dirty="0"/>
          </a:p>
        </p:txBody>
      </p:sp>
      <p:sp>
        <p:nvSpPr>
          <p:cNvPr id="19"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1775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A44D4C-25CB-C43C-0067-A1E6C77EE95E}"/>
              </a:ext>
            </a:extLst>
          </p:cNvPr>
          <p:cNvSpPr>
            <a:spLocks noGrp="1"/>
          </p:cNvSpPr>
          <p:nvPr>
            <p:ph type="title"/>
          </p:nvPr>
        </p:nvSpPr>
        <p:spPr/>
        <p:txBody>
          <a:bodyPr/>
          <a:lstStyle/>
          <a:p>
            <a:r>
              <a:rPr lang="cs-CZ" b="1" dirty="0">
                <a:solidFill>
                  <a:srgbClr val="0070C0"/>
                </a:solidFill>
              </a:rPr>
              <a:t>Registrační číslo přihlášky:</a:t>
            </a:r>
          </a:p>
        </p:txBody>
      </p:sp>
      <p:sp>
        <p:nvSpPr>
          <p:cNvPr id="3" name="Zástupný obsah 2">
            <a:extLst>
              <a:ext uri="{FF2B5EF4-FFF2-40B4-BE49-F238E27FC236}">
                <a16:creationId xmlns:a16="http://schemas.microsoft.com/office/drawing/2014/main" id="{9C055B56-5A04-CD36-6704-A74D5AF9BA14}"/>
              </a:ext>
            </a:extLst>
          </p:cNvPr>
          <p:cNvSpPr>
            <a:spLocks noGrp="1"/>
          </p:cNvSpPr>
          <p:nvPr>
            <p:ph idx="1"/>
          </p:nvPr>
        </p:nvSpPr>
        <p:spPr/>
        <p:txBody>
          <a:bodyPr/>
          <a:lstStyle/>
          <a:p>
            <a:pPr marL="0" indent="0">
              <a:buNone/>
            </a:pPr>
            <a:r>
              <a:rPr lang="cs-CZ" dirty="0"/>
              <a:t>- při elektronickém způsobu podání přihlášky (s e-identitou) viditelné přímo v </a:t>
            </a:r>
            <a:r>
              <a:rPr lang="cs-CZ" dirty="0">
                <a:hlinkClick r:id="rId2"/>
              </a:rPr>
              <a:t>www.dipsy.cz</a:t>
            </a:r>
            <a:endParaRPr lang="cs-CZ" dirty="0"/>
          </a:p>
          <a:p>
            <a:pPr marL="0" indent="0">
              <a:buNone/>
            </a:pPr>
            <a:r>
              <a:rPr lang="cs-CZ" dirty="0"/>
              <a:t>- při podání přihlášky výpisem ze systému viditelné na tištěném výpisu (ten dorazí na email)</a:t>
            </a:r>
          </a:p>
          <a:p>
            <a:pPr marL="0" indent="0">
              <a:buNone/>
            </a:pPr>
            <a:r>
              <a:rPr lang="cs-CZ" b="1" dirty="0"/>
              <a:t>- při podání přihlášky na tiskopise sdělí uchazeči jeho registrační číslo prokazatelně ředitel školy, která je na přihlášce první v pořadí.</a:t>
            </a:r>
            <a:endParaRPr lang="cs-CZ" dirty="0"/>
          </a:p>
        </p:txBody>
      </p:sp>
    </p:spTree>
    <p:extLst>
      <p:ext uri="{BB962C8B-B14F-4D97-AF65-F5344CB8AC3E}">
        <p14:creationId xmlns:p14="http://schemas.microsoft.com/office/powerpoint/2010/main" val="73371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19A33E-3803-622B-F66B-A4ED54F052DF}"/>
              </a:ext>
            </a:extLst>
          </p:cNvPr>
          <p:cNvSpPr>
            <a:spLocks noGrp="1"/>
          </p:cNvSpPr>
          <p:nvPr>
            <p:ph type="title"/>
          </p:nvPr>
        </p:nvSpPr>
        <p:spPr>
          <a:xfrm>
            <a:off x="838200" y="365125"/>
            <a:ext cx="10515600" cy="750443"/>
          </a:xfrm>
        </p:spPr>
        <p:txBody>
          <a:bodyPr/>
          <a:lstStyle/>
          <a:p>
            <a:r>
              <a:rPr lang="cs-CZ" b="1" dirty="0">
                <a:solidFill>
                  <a:srgbClr val="0070C0"/>
                </a:solidFill>
              </a:rPr>
              <a:t>Přílohy přihlášek:</a:t>
            </a:r>
          </a:p>
        </p:txBody>
      </p:sp>
      <p:sp>
        <p:nvSpPr>
          <p:cNvPr id="3" name="Zástupný obsah 2">
            <a:extLst>
              <a:ext uri="{FF2B5EF4-FFF2-40B4-BE49-F238E27FC236}">
                <a16:creationId xmlns:a16="http://schemas.microsoft.com/office/drawing/2014/main" id="{714EBD13-5F67-ABD5-46F1-506A2D6C9580}"/>
              </a:ext>
            </a:extLst>
          </p:cNvPr>
          <p:cNvSpPr>
            <a:spLocks noGrp="1"/>
          </p:cNvSpPr>
          <p:nvPr>
            <p:ph idx="1"/>
          </p:nvPr>
        </p:nvSpPr>
        <p:spPr>
          <a:xfrm>
            <a:off x="173736" y="1115568"/>
            <a:ext cx="11640312" cy="5477256"/>
          </a:xfrm>
        </p:spPr>
        <p:txBody>
          <a:bodyPr>
            <a:normAutofit fontScale="92500" lnSpcReduction="10000"/>
          </a:bodyPr>
          <a:lstStyle/>
          <a:p>
            <a:pPr marL="0" indent="0">
              <a:buNone/>
            </a:pPr>
            <a:r>
              <a:rPr lang="cs-CZ" dirty="0"/>
              <a:t>Všechny přílohy nahrajte do systému zvlášť (u každého oboru se zobrazí, jaké dokumenty je třeba k přihlášce doložit). </a:t>
            </a:r>
          </a:p>
          <a:p>
            <a:pPr marL="0" indent="0">
              <a:buNone/>
            </a:pPr>
            <a:r>
              <a:rPr lang="cs-CZ" dirty="0"/>
              <a:t>V případě, že podáváte přihlášky na tiskopise, je všechny vytisknete a doručíte na střední školu spolu s přihláškou.</a:t>
            </a:r>
          </a:p>
          <a:p>
            <a:pPr marL="0" indent="0">
              <a:buNone/>
            </a:pPr>
            <a:r>
              <a:rPr lang="cs-CZ" b="1" dirty="0"/>
              <a:t>Do přihlášky samotné se nic nepotvrzuje.</a:t>
            </a:r>
          </a:p>
          <a:p>
            <a:pPr marL="0" indent="0">
              <a:buNone/>
            </a:pPr>
            <a:r>
              <a:rPr lang="cs-CZ" dirty="0"/>
              <a:t>Kopie není  nutné úředně ověřovat. Stačí prosté kopie dokumentů (fotografie, </a:t>
            </a:r>
            <a:r>
              <a:rPr lang="cs-CZ" dirty="0" err="1"/>
              <a:t>scan</a:t>
            </a:r>
            <a:r>
              <a:rPr lang="cs-CZ" dirty="0"/>
              <a:t>).</a:t>
            </a:r>
          </a:p>
          <a:p>
            <a:pPr marL="0" indent="0">
              <a:buNone/>
            </a:pPr>
            <a:r>
              <a:rPr lang="cs-CZ" dirty="0"/>
              <a:t>Formuláře příloh najdete např. zde.</a:t>
            </a:r>
          </a:p>
          <a:p>
            <a:pPr marL="0" indent="0">
              <a:buNone/>
            </a:pPr>
            <a:r>
              <a:rPr lang="cs-CZ" dirty="0">
                <a:hlinkClick r:id="rId2"/>
              </a:rPr>
              <a:t>https://www.prihlaskynastredni.cz/rodice-zaci.html</a:t>
            </a:r>
            <a:endParaRPr lang="cs-CZ" dirty="0"/>
          </a:p>
          <a:p>
            <a:pPr marL="0" indent="0">
              <a:buNone/>
            </a:pPr>
            <a:r>
              <a:rPr lang="cs-CZ" dirty="0"/>
              <a:t>Pro žáky se speciálními vzdělávacími potřebami PPP vydá doporučení k úpravě podmínek pro vykonání jednotné přijímací zkoušky. Kopie doporučení se přikládá také formou samostatné přílohy.</a:t>
            </a:r>
          </a:p>
          <a:p>
            <a:pPr marL="0" indent="0">
              <a:buNone/>
            </a:pPr>
            <a:r>
              <a:rPr lang="cs-CZ" dirty="0"/>
              <a:t>Jestliže SŠ zohledňuje i potvrzení o účasti na soutěžích a olympiádách, žáci kontaktují třídní učitele, ti potvrzení vystaví. Vy jej potom opět nahrajete do systému (nebo přiložíte k papírové přihlášce).</a:t>
            </a:r>
          </a:p>
        </p:txBody>
      </p:sp>
    </p:spTree>
    <p:extLst>
      <p:ext uri="{BB962C8B-B14F-4D97-AF65-F5344CB8AC3E}">
        <p14:creationId xmlns:p14="http://schemas.microsoft.com/office/powerpoint/2010/main" val="969216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5B2750-411F-05B6-2C8D-162758C5BE5F}"/>
              </a:ext>
            </a:extLst>
          </p:cNvPr>
          <p:cNvSpPr>
            <a:spLocks noGrp="1"/>
          </p:cNvSpPr>
          <p:nvPr>
            <p:ph type="title"/>
          </p:nvPr>
        </p:nvSpPr>
        <p:spPr/>
        <p:txBody>
          <a:bodyPr/>
          <a:lstStyle/>
          <a:p>
            <a:endParaRPr lang="cs-CZ" dirty="0"/>
          </a:p>
        </p:txBody>
      </p:sp>
      <p:pic>
        <p:nvPicPr>
          <p:cNvPr id="7" name="Zástupný obsah 6">
            <a:extLst>
              <a:ext uri="{FF2B5EF4-FFF2-40B4-BE49-F238E27FC236}">
                <a16:creationId xmlns:a16="http://schemas.microsoft.com/office/drawing/2014/main" id="{509B1D1E-07EF-84EC-3B65-B9F385CECFB0}"/>
              </a:ext>
            </a:extLst>
          </p:cNvPr>
          <p:cNvPicPr>
            <a:picLocks noGrp="1" noChangeAspect="1"/>
          </p:cNvPicPr>
          <p:nvPr>
            <p:ph idx="1"/>
          </p:nvPr>
        </p:nvPicPr>
        <p:blipFill>
          <a:blip r:embed="rId2"/>
          <a:stretch>
            <a:fillRect/>
          </a:stretch>
        </p:blipFill>
        <p:spPr>
          <a:xfrm>
            <a:off x="6180084" y="0"/>
            <a:ext cx="4834804" cy="6762080"/>
          </a:xfrm>
        </p:spPr>
      </p:pic>
      <p:pic>
        <p:nvPicPr>
          <p:cNvPr id="5" name="Obrázek 4">
            <a:extLst>
              <a:ext uri="{FF2B5EF4-FFF2-40B4-BE49-F238E27FC236}">
                <a16:creationId xmlns:a16="http://schemas.microsoft.com/office/drawing/2014/main" id="{6062F00D-F494-2CF7-A3C9-725F8574189C}"/>
              </a:ext>
            </a:extLst>
          </p:cNvPr>
          <p:cNvPicPr>
            <a:picLocks noChangeAspect="1"/>
          </p:cNvPicPr>
          <p:nvPr/>
        </p:nvPicPr>
        <p:blipFill>
          <a:blip r:embed="rId3"/>
          <a:stretch>
            <a:fillRect/>
          </a:stretch>
        </p:blipFill>
        <p:spPr>
          <a:xfrm>
            <a:off x="943303" y="125659"/>
            <a:ext cx="4615424" cy="6510761"/>
          </a:xfrm>
          <a:prstGeom prst="rect">
            <a:avLst/>
          </a:prstGeom>
        </p:spPr>
      </p:pic>
    </p:spTree>
    <p:extLst>
      <p:ext uri="{BB962C8B-B14F-4D97-AF65-F5344CB8AC3E}">
        <p14:creationId xmlns:p14="http://schemas.microsoft.com/office/powerpoint/2010/main" val="2104905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5FD37847-73C2-6721-7184-3D9CBB265E30}"/>
              </a:ext>
            </a:extLst>
          </p:cNvPr>
          <p:cNvPicPr>
            <a:picLocks noChangeAspect="1"/>
          </p:cNvPicPr>
          <p:nvPr/>
        </p:nvPicPr>
        <p:blipFill>
          <a:blip r:embed="rId2"/>
          <a:stretch>
            <a:fillRect/>
          </a:stretch>
        </p:blipFill>
        <p:spPr>
          <a:xfrm>
            <a:off x="557680" y="0"/>
            <a:ext cx="4925064" cy="7084116"/>
          </a:xfrm>
          <a:prstGeom prst="rect">
            <a:avLst/>
          </a:prstGeom>
        </p:spPr>
      </p:pic>
      <p:sp>
        <p:nvSpPr>
          <p:cNvPr id="2" name="TextovéPole 1">
            <a:extLst>
              <a:ext uri="{FF2B5EF4-FFF2-40B4-BE49-F238E27FC236}">
                <a16:creationId xmlns:a16="http://schemas.microsoft.com/office/drawing/2014/main" id="{2687882C-2627-C7FE-54E5-EF5F5D2D0555}"/>
              </a:ext>
            </a:extLst>
          </p:cNvPr>
          <p:cNvSpPr txBox="1"/>
          <p:nvPr/>
        </p:nvSpPr>
        <p:spPr>
          <a:xfrm>
            <a:off x="5056632" y="1152144"/>
            <a:ext cx="8942114" cy="4154984"/>
          </a:xfrm>
          <a:prstGeom prst="rect">
            <a:avLst/>
          </a:prstGeom>
          <a:noFill/>
        </p:spPr>
        <p:txBody>
          <a:bodyPr wrap="square" rtlCol="0">
            <a:spAutoFit/>
          </a:bodyPr>
          <a:lstStyle/>
          <a:p>
            <a:r>
              <a:rPr lang="cs-CZ" sz="2400" dirty="0"/>
              <a:t>Je možné, že někteří lékaři mají svůj </a:t>
            </a:r>
          </a:p>
          <a:p>
            <a:r>
              <a:rPr lang="cs-CZ" sz="2400" dirty="0"/>
              <a:t>vlastní formulář, který vytisknou a potvrdí.</a:t>
            </a:r>
          </a:p>
          <a:p>
            <a:r>
              <a:rPr lang="cs-CZ" sz="2400" dirty="0"/>
              <a:t> </a:t>
            </a:r>
          </a:p>
          <a:p>
            <a:r>
              <a:rPr lang="cs-CZ" sz="2400" b="1" dirty="0"/>
              <a:t>Jistější ale bude vytisknout si tento formulář,</a:t>
            </a:r>
          </a:p>
          <a:p>
            <a:r>
              <a:rPr lang="cs-CZ" sz="2400" b="1" dirty="0"/>
              <a:t>vyplnit potřebné informace a přinést lékaři </a:t>
            </a:r>
          </a:p>
          <a:p>
            <a:r>
              <a:rPr lang="cs-CZ" sz="2400" b="1" dirty="0"/>
              <a:t>k potvrzení.</a:t>
            </a:r>
          </a:p>
          <a:p>
            <a:endParaRPr lang="cs-CZ" sz="2400" b="1" dirty="0">
              <a:solidFill>
                <a:srgbClr val="FF0000"/>
              </a:solidFill>
            </a:endParaRPr>
          </a:p>
          <a:p>
            <a:r>
              <a:rPr lang="cs-CZ" sz="2400" b="1" dirty="0">
                <a:solidFill>
                  <a:srgbClr val="FF0000"/>
                </a:solidFill>
              </a:rPr>
              <a:t>Pečlivě zkontrolujte kódy oborů, </a:t>
            </a:r>
            <a:r>
              <a:rPr lang="cs-CZ" sz="2400" dirty="0"/>
              <a:t>které do formuláře</a:t>
            </a:r>
          </a:p>
          <a:p>
            <a:r>
              <a:rPr lang="cs-CZ" sz="2400" dirty="0"/>
              <a:t>vyplňujete.</a:t>
            </a:r>
          </a:p>
          <a:p>
            <a:r>
              <a:rPr lang="cs-CZ" sz="2400" b="1" dirty="0">
                <a:solidFill>
                  <a:srgbClr val="FF0000"/>
                </a:solidFill>
              </a:rPr>
              <a:t>Kódy zvolených oborů musíte lékaři sdělit vy!</a:t>
            </a:r>
          </a:p>
          <a:p>
            <a:endParaRPr lang="cs-CZ" sz="2400" b="1" dirty="0">
              <a:solidFill>
                <a:srgbClr val="FF0000"/>
              </a:solidFill>
            </a:endParaRPr>
          </a:p>
        </p:txBody>
      </p:sp>
    </p:spTree>
    <p:extLst>
      <p:ext uri="{BB962C8B-B14F-4D97-AF65-F5344CB8AC3E}">
        <p14:creationId xmlns:p14="http://schemas.microsoft.com/office/powerpoint/2010/main" val="2544555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18338E-69C3-4CCC-E67D-E869BCBCBDC9}"/>
              </a:ext>
            </a:extLst>
          </p:cNvPr>
          <p:cNvSpPr>
            <a:spLocks noGrp="1"/>
          </p:cNvSpPr>
          <p:nvPr>
            <p:ph type="title"/>
          </p:nvPr>
        </p:nvSpPr>
        <p:spPr/>
        <p:txBody>
          <a:bodyPr/>
          <a:lstStyle/>
          <a:p>
            <a:endParaRPr lang="cs-CZ" dirty="0"/>
          </a:p>
        </p:txBody>
      </p:sp>
      <p:sp>
        <p:nvSpPr>
          <p:cNvPr id="3" name="Zástupný obsah 2">
            <a:extLst>
              <a:ext uri="{FF2B5EF4-FFF2-40B4-BE49-F238E27FC236}">
                <a16:creationId xmlns:a16="http://schemas.microsoft.com/office/drawing/2014/main" id="{9F7D6304-30A4-7F07-8CFA-45DB231EB061}"/>
              </a:ext>
            </a:extLst>
          </p:cNvPr>
          <p:cNvSpPr>
            <a:spLocks noGrp="1"/>
          </p:cNvSpPr>
          <p:nvPr>
            <p:ph idx="1"/>
          </p:nvPr>
        </p:nvSpPr>
        <p:spPr>
          <a:xfrm>
            <a:off x="582168" y="1917065"/>
            <a:ext cx="10515600" cy="4351338"/>
          </a:xfrm>
        </p:spPr>
        <p:txBody>
          <a:bodyPr/>
          <a:lstStyle/>
          <a:p>
            <a:pPr marL="0" indent="0">
              <a:buNone/>
            </a:pPr>
            <a:r>
              <a:rPr lang="cs-CZ" dirty="0"/>
              <a:t>Pokud dojde na vaší straně k chybě při vyplnění přihlášky,</a:t>
            </a:r>
          </a:p>
          <a:p>
            <a:pPr marL="0" indent="0">
              <a:buNone/>
            </a:pPr>
            <a:r>
              <a:rPr lang="cs-CZ" dirty="0"/>
              <a:t>(např. chybí potřebné přílohy), ředitelé vás upozorní.</a:t>
            </a:r>
          </a:p>
          <a:p>
            <a:pPr marL="0" indent="0">
              <a:buNone/>
            </a:pPr>
            <a:endParaRPr lang="cs-CZ" dirty="0"/>
          </a:p>
          <a:p>
            <a:pPr marL="0" indent="0">
              <a:buNone/>
            </a:pPr>
            <a:r>
              <a:rPr lang="cs-CZ" dirty="0">
                <a:solidFill>
                  <a:srgbClr val="FF0000"/>
                </a:solidFill>
              </a:rPr>
              <a:t>DŮLEŽITÉ JSOU TEDY SPRÁVNÉ KONTAKTNÍ ÚDAJE (email, telefon)</a:t>
            </a:r>
          </a:p>
          <a:p>
            <a:pPr marL="0" indent="0">
              <a:buNone/>
            </a:pPr>
            <a:r>
              <a:rPr lang="cs-CZ" dirty="0">
                <a:solidFill>
                  <a:srgbClr val="FF0000"/>
                </a:solidFill>
              </a:rPr>
              <a:t>PEČLIVĚ ZKONTROLUJTE KÓDY VYBRANÝCH OBORŮ VZDĚLÁVÁNÍ!!</a:t>
            </a:r>
          </a:p>
        </p:txBody>
      </p:sp>
    </p:spTree>
    <p:extLst>
      <p:ext uri="{BB962C8B-B14F-4D97-AF65-F5344CB8AC3E}">
        <p14:creationId xmlns:p14="http://schemas.microsoft.com/office/powerpoint/2010/main" val="3548163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85A3CAC-8979-26F7-E922-5414107D6287}"/>
              </a:ext>
            </a:extLst>
          </p:cNvPr>
          <p:cNvSpPr txBox="1"/>
          <p:nvPr/>
        </p:nvSpPr>
        <p:spPr>
          <a:xfrm>
            <a:off x="640080" y="394692"/>
            <a:ext cx="10424160" cy="6463308"/>
          </a:xfrm>
          <a:prstGeom prst="rect">
            <a:avLst/>
          </a:prstGeom>
          <a:noFill/>
        </p:spPr>
        <p:txBody>
          <a:bodyPr wrap="square">
            <a:spAutoFit/>
          </a:bodyPr>
          <a:lstStyle/>
          <a:p>
            <a:r>
              <a:rPr lang="cs-CZ" sz="3600" dirty="0">
                <a:solidFill>
                  <a:srgbClr val="0070C0"/>
                </a:solidFill>
              </a:rPr>
              <a:t>TERMÍNY JEDNOTNÉ PŘIJÍMACÍ ZKOUŠKY</a:t>
            </a:r>
          </a:p>
          <a:p>
            <a:endParaRPr lang="cs-CZ" sz="1800" b="1" dirty="0">
              <a:solidFill>
                <a:srgbClr val="FF0000"/>
              </a:solidFill>
              <a:latin typeface="+mj-lt"/>
            </a:endParaRPr>
          </a:p>
          <a:p>
            <a:r>
              <a:rPr lang="cs-CZ" sz="1800" b="1" dirty="0">
                <a:solidFill>
                  <a:srgbClr val="FF0000"/>
                </a:solidFill>
              </a:rPr>
              <a:t>ČTYŘLETÉ OBORY VZDĚLÁNÍ – VČETNĚ NÁSTAVBOVÉHO STUDIA:</a:t>
            </a:r>
            <a:br>
              <a:rPr lang="cs-CZ" sz="1800" dirty="0"/>
            </a:br>
            <a:r>
              <a:rPr lang="cs-CZ" dirty="0"/>
              <a:t>p</a:t>
            </a:r>
            <a:r>
              <a:rPr lang="cs-CZ" sz="1800" dirty="0"/>
              <a:t>átek 12. dubna 2024			</a:t>
            </a:r>
            <a:r>
              <a:rPr lang="cs-CZ" dirty="0"/>
              <a:t>p</a:t>
            </a:r>
            <a:r>
              <a:rPr lang="cs-CZ" sz="1800" dirty="0"/>
              <a:t>ondělí 15. dubna 2024</a:t>
            </a:r>
          </a:p>
          <a:p>
            <a:endParaRPr lang="cs-CZ" sz="1800" dirty="0"/>
          </a:p>
          <a:p>
            <a:r>
              <a:rPr lang="cs-CZ" sz="1800" b="1" dirty="0">
                <a:solidFill>
                  <a:srgbClr val="FF0000"/>
                </a:solidFill>
              </a:rPr>
              <a:t>ŠESTILETÉ A OSMILETÉ OBORY GYMNÁZÍÍ:</a:t>
            </a:r>
          </a:p>
          <a:p>
            <a:r>
              <a:rPr lang="cs-CZ" dirty="0"/>
              <a:t>út</a:t>
            </a:r>
            <a:r>
              <a:rPr lang="cs-CZ" sz="1800" dirty="0"/>
              <a:t>erý 16. dubna 2024			</a:t>
            </a:r>
            <a:r>
              <a:rPr lang="cs-CZ" dirty="0"/>
              <a:t>s</a:t>
            </a:r>
            <a:r>
              <a:rPr lang="cs-CZ" sz="1800" dirty="0"/>
              <a:t>tředa 17. dubna 2024</a:t>
            </a:r>
          </a:p>
          <a:p>
            <a:endParaRPr lang="cs-CZ" sz="1800" dirty="0"/>
          </a:p>
          <a:p>
            <a:r>
              <a:rPr lang="cs-CZ" sz="1800" b="1" dirty="0">
                <a:solidFill>
                  <a:srgbClr val="FF0000"/>
                </a:solidFill>
              </a:rPr>
              <a:t>NÁHRADNÍ TERMÍN PŘIJÍMACÍ ZKOUŠKY PRO VŠECHNY OBORY:</a:t>
            </a:r>
          </a:p>
          <a:p>
            <a:r>
              <a:rPr lang="cs-CZ" dirty="0"/>
              <a:t>p</a:t>
            </a:r>
            <a:r>
              <a:rPr lang="cs-CZ" sz="1800" dirty="0"/>
              <a:t>ondělí 29. dubna 2024			</a:t>
            </a:r>
            <a:r>
              <a:rPr lang="cs-CZ" dirty="0"/>
              <a:t>ú</a:t>
            </a:r>
            <a:r>
              <a:rPr lang="cs-CZ" sz="1800" dirty="0"/>
              <a:t>terý 30. dubna 2024</a:t>
            </a:r>
          </a:p>
          <a:p>
            <a:endParaRPr lang="cs-CZ" sz="1800" dirty="0"/>
          </a:p>
          <a:p>
            <a:r>
              <a:rPr lang="cs-CZ" sz="1800" b="1" dirty="0">
                <a:solidFill>
                  <a:srgbClr val="FF0000"/>
                </a:solidFill>
              </a:rPr>
              <a:t>ŽÁCI MOHOU ZKOUŠKU KONAT V OBOU TERMÍNECH – NA VŠECHNY PŘIHLAŠOVANÉ OBORY SE </a:t>
            </a:r>
            <a:r>
              <a:rPr lang="cs-CZ" b="1" dirty="0">
                <a:solidFill>
                  <a:srgbClr val="FF0000"/>
                </a:solidFill>
              </a:rPr>
              <a:t>JIM</a:t>
            </a:r>
            <a:r>
              <a:rPr lang="cs-CZ" sz="1800" b="1" dirty="0">
                <a:solidFill>
                  <a:srgbClr val="FF0000"/>
                </a:solidFill>
              </a:rPr>
              <a:t> POČÍTÁ LEPŠÍ VÝSLEDEK ZKOUŠKY!!! </a:t>
            </a:r>
            <a:endParaRPr lang="cs-CZ" sz="1800" dirty="0"/>
          </a:p>
          <a:p>
            <a:r>
              <a:rPr lang="cs-CZ" sz="1800" dirty="0"/>
              <a:t>SOUČÁSTÍ PŘIJÍMACÍHO ŘÍZENÍ MŮŽE BÝT I </a:t>
            </a:r>
            <a:r>
              <a:rPr lang="cs-CZ" sz="1800" b="1" dirty="0"/>
              <a:t>ŠKOLNÍ PŘIJÍMACÍ ZKOUŠKA. JEJÍ OBSAH A ROZSAH STANOVÍ ŘEDITEL ŠKOLY.</a:t>
            </a:r>
          </a:p>
          <a:p>
            <a:endParaRPr lang="cs-CZ" sz="1800" b="1" dirty="0">
              <a:solidFill>
                <a:srgbClr val="FF0000"/>
              </a:solidFill>
            </a:endParaRPr>
          </a:p>
          <a:p>
            <a:r>
              <a:rPr lang="cs-CZ" sz="1800" b="1" dirty="0">
                <a:solidFill>
                  <a:srgbClr val="FF0000"/>
                </a:solidFill>
              </a:rPr>
              <a:t>PODMÍNKY PŘIJÍMACÍHO ŘÍZENÍ  PRO 1. KOLO PŘIJÍMACÍHO ŘÍZENÍ VYHLÁSÍ ŘEDITEL DO 31. LEDNA (kritéria přijetí, počet přijímaných studentů)</a:t>
            </a:r>
          </a:p>
          <a:p>
            <a:endParaRPr lang="cs-CZ" sz="1800" dirty="0"/>
          </a:p>
          <a:p>
            <a:r>
              <a:rPr lang="cs-CZ" sz="1800" dirty="0"/>
              <a:t>Pozvánku k přijímací zkoušce musí uchazeč obdržet nejpozději 14 dní před konáním zkoušky. Místo konání zkoušky je centrálně určeno systémem. Je možné, že dítě bude JPZ skládat na škole, kam se vůbec nehlásí. Může se také stát, že zkoušku bude psát v obou termínech na stejné škole</a:t>
            </a:r>
            <a:r>
              <a:rPr lang="cs-CZ" sz="1800" dirty="0">
                <a:latin typeface="+mj-lt"/>
              </a:rPr>
              <a:t>.</a:t>
            </a:r>
          </a:p>
        </p:txBody>
      </p:sp>
    </p:spTree>
    <p:extLst>
      <p:ext uri="{BB962C8B-B14F-4D97-AF65-F5344CB8AC3E}">
        <p14:creationId xmlns:p14="http://schemas.microsoft.com/office/powerpoint/2010/main" val="3041911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347F29-0EA8-D66E-BF06-06F032B33BDE}"/>
              </a:ext>
            </a:extLst>
          </p:cNvPr>
          <p:cNvSpPr>
            <a:spLocks noGrp="1"/>
          </p:cNvSpPr>
          <p:nvPr>
            <p:ph type="title"/>
          </p:nvPr>
        </p:nvSpPr>
        <p:spPr>
          <a:xfrm>
            <a:off x="484632" y="0"/>
            <a:ext cx="10869168" cy="1325563"/>
          </a:xfrm>
        </p:spPr>
        <p:txBody>
          <a:bodyPr>
            <a:normAutofit/>
          </a:bodyPr>
          <a:lstStyle/>
          <a:p>
            <a:r>
              <a:rPr lang="cs-CZ" sz="3600" b="1" dirty="0">
                <a:solidFill>
                  <a:srgbClr val="0070C0"/>
                </a:solidFill>
              </a:rPr>
              <a:t>Jednotná přijímací zkouška (JPZ)</a:t>
            </a:r>
          </a:p>
        </p:txBody>
      </p:sp>
      <p:sp>
        <p:nvSpPr>
          <p:cNvPr id="4" name="Zástupný obsah 2">
            <a:extLst>
              <a:ext uri="{FF2B5EF4-FFF2-40B4-BE49-F238E27FC236}">
                <a16:creationId xmlns:a16="http://schemas.microsoft.com/office/drawing/2014/main" id="{5E2BE68E-52C9-49DD-2A9A-62BED370B072}"/>
              </a:ext>
            </a:extLst>
          </p:cNvPr>
          <p:cNvSpPr>
            <a:spLocks noGrp="1"/>
          </p:cNvSpPr>
          <p:nvPr>
            <p:ph idx="1"/>
          </p:nvPr>
        </p:nvSpPr>
        <p:spPr>
          <a:xfrm>
            <a:off x="402336" y="1325563"/>
            <a:ext cx="11548872" cy="4851400"/>
          </a:xfrm>
        </p:spPr>
        <p:txBody>
          <a:bodyPr>
            <a:normAutofit lnSpcReduction="10000"/>
          </a:bodyPr>
          <a:lstStyle/>
          <a:p>
            <a:pPr marL="0" indent="0">
              <a:buNone/>
            </a:pPr>
            <a:r>
              <a:rPr lang="cs-CZ" sz="2200" dirty="0"/>
              <a:t>Skládá se z písemného testu z českého jazyka a literatury a testu z matematiky</a:t>
            </a:r>
          </a:p>
          <a:p>
            <a:pPr marL="0" indent="0">
              <a:buNone/>
            </a:pPr>
            <a:endParaRPr lang="cs-CZ" sz="2200" dirty="0"/>
          </a:p>
          <a:p>
            <a:pPr marL="0" indent="0">
              <a:buNone/>
            </a:pPr>
            <a:r>
              <a:rPr lang="cs-CZ" sz="2200" dirty="0"/>
              <a:t>Přípravu, distribuci a vyhodnocení výsledků JPZ zajišťuje CERMAT.</a:t>
            </a:r>
          </a:p>
          <a:p>
            <a:pPr marL="0" indent="0">
              <a:buNone/>
            </a:pPr>
            <a:r>
              <a:rPr lang="cs-CZ" sz="2200" dirty="0">
                <a:hlinkClick r:id="rId2"/>
              </a:rPr>
              <a:t>www.cermat.cz</a:t>
            </a:r>
            <a:r>
              <a:rPr lang="cs-CZ" sz="2200" dirty="0"/>
              <a:t> ( podrobnější informace, ukázky testů)</a:t>
            </a:r>
          </a:p>
          <a:p>
            <a:pPr marL="0" indent="0">
              <a:buNone/>
            </a:pPr>
            <a:endParaRPr lang="cs-CZ" sz="2200" dirty="0"/>
          </a:p>
          <a:p>
            <a:pPr marL="0" indent="0">
              <a:buNone/>
            </a:pPr>
            <a:r>
              <a:rPr lang="cs-CZ" sz="2200" b="1" dirty="0">
                <a:solidFill>
                  <a:srgbClr val="FF0000"/>
                </a:solidFill>
              </a:rPr>
              <a:t>POKUD SE UCHAZEČ NEMŮŽE Z VÁŽNÝCH DŮVODŮ DOSTAVIT K ŘÁDNÉMU TERMÍNU JPZ, </a:t>
            </a:r>
          </a:p>
          <a:p>
            <a:pPr marL="0" indent="0">
              <a:buNone/>
            </a:pPr>
            <a:r>
              <a:rPr lang="cs-CZ" sz="2200" b="1" dirty="0">
                <a:solidFill>
                  <a:srgbClr val="FF0000"/>
                </a:solidFill>
              </a:rPr>
              <a:t>MUSÍ BÝT JEHO ABSENCE DO 3 DNŮ OMLUVENA PÍSEMNĚ U ŘEDITELE ŠKOLY. JE MU UMOŽNĚNO VYKONAT ZKOUŠKU V NÁHRADNÍM TERMÍNU.</a:t>
            </a:r>
          </a:p>
          <a:p>
            <a:pPr marL="0" indent="0">
              <a:buNone/>
            </a:pPr>
            <a:r>
              <a:rPr lang="cs-CZ" sz="2200" b="1" dirty="0">
                <a:solidFill>
                  <a:srgbClr val="FF0000"/>
                </a:solidFill>
              </a:rPr>
              <a:t>Pozvánka ke zkoušce bude zaslána nejdéle 7 dní před náhradním termínem JPZ.</a:t>
            </a:r>
          </a:p>
          <a:p>
            <a:pPr marL="0" indent="0">
              <a:buNone/>
            </a:pPr>
            <a:endParaRPr lang="cs-CZ" sz="2200" b="1" dirty="0">
              <a:solidFill>
                <a:srgbClr val="FF0000"/>
              </a:solidFill>
            </a:endParaRPr>
          </a:p>
          <a:p>
            <a:pPr marL="0" indent="0">
              <a:buNone/>
            </a:pPr>
            <a:r>
              <a:rPr lang="cs-CZ" sz="2200" dirty="0"/>
              <a:t>Jednotná přijímací zkouška se nekoná do oborů vzdělávání se závěrečnou zkouškou, oborů s výučním listem a do oborů skupiny 82 Umění a užité umění.</a:t>
            </a:r>
          </a:p>
          <a:p>
            <a:pPr marL="0" indent="0">
              <a:buNone/>
            </a:pPr>
            <a:endParaRPr lang="cs-CZ" sz="2200" b="1" dirty="0"/>
          </a:p>
          <a:p>
            <a:pPr marL="0" indent="0">
              <a:buNone/>
            </a:pPr>
            <a:endParaRPr lang="cs-CZ" sz="2200" dirty="0"/>
          </a:p>
        </p:txBody>
      </p:sp>
    </p:spTree>
    <p:extLst>
      <p:ext uri="{BB962C8B-B14F-4D97-AF65-F5344CB8AC3E}">
        <p14:creationId xmlns:p14="http://schemas.microsoft.com/office/powerpoint/2010/main" val="3913638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EF84DB-CF49-B4BC-3704-BE939DA1F8AC}"/>
              </a:ext>
            </a:extLst>
          </p:cNvPr>
          <p:cNvSpPr>
            <a:spLocks noGrp="1"/>
          </p:cNvSpPr>
          <p:nvPr>
            <p:ph type="title"/>
          </p:nvPr>
        </p:nvSpPr>
        <p:spPr/>
        <p:txBody>
          <a:bodyPr/>
          <a:lstStyle/>
          <a:p>
            <a:r>
              <a:rPr lang="cs-CZ" b="1" dirty="0">
                <a:solidFill>
                  <a:srgbClr val="0070C0"/>
                </a:solidFill>
              </a:rPr>
              <a:t>Výsledky 1. kola přijímacího řízení</a:t>
            </a:r>
          </a:p>
        </p:txBody>
      </p:sp>
      <p:sp>
        <p:nvSpPr>
          <p:cNvPr id="4" name="TextovéPole 3">
            <a:extLst>
              <a:ext uri="{FF2B5EF4-FFF2-40B4-BE49-F238E27FC236}">
                <a16:creationId xmlns:a16="http://schemas.microsoft.com/office/drawing/2014/main" id="{2EA2AAE4-DBBA-6A1C-0442-0DAE2FDEE737}"/>
              </a:ext>
            </a:extLst>
          </p:cNvPr>
          <p:cNvSpPr txBox="1"/>
          <p:nvPr/>
        </p:nvSpPr>
        <p:spPr>
          <a:xfrm>
            <a:off x="665018" y="1842762"/>
            <a:ext cx="10783270" cy="6001643"/>
          </a:xfrm>
          <a:prstGeom prst="rect">
            <a:avLst/>
          </a:prstGeom>
          <a:noFill/>
        </p:spPr>
        <p:txBody>
          <a:bodyPr wrap="square">
            <a:spAutoFit/>
          </a:bodyPr>
          <a:lstStyle/>
          <a:p>
            <a:pPr algn="l"/>
            <a:r>
              <a:rPr lang="cs-CZ" sz="2400" b="1" i="0" dirty="0">
                <a:solidFill>
                  <a:srgbClr val="FF0000"/>
                </a:solidFill>
                <a:effectLst/>
                <a:latin typeface="Calibri Light" panose="020F0302020204030204" pitchFamily="34" charset="0"/>
                <a:ea typeface="Calibri Light" panose="020F0302020204030204" pitchFamily="34" charset="0"/>
                <a:cs typeface="Calibri Light" panose="020F0302020204030204" pitchFamily="34" charset="0"/>
              </a:rPr>
              <a:t>15. května 2024 </a:t>
            </a:r>
            <a:r>
              <a:rPr lang="cs-CZ" sz="2400" b="0" i="0"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 ředitel školy zveřejní výsledky (ve škole a v informačním systému)</a:t>
            </a:r>
          </a:p>
          <a:p>
            <a:pPr algn="l"/>
            <a:endParaRPr lang="cs-CZ" sz="2400"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endParaRPr>
          </a:p>
          <a:p>
            <a:pPr algn="l"/>
            <a:r>
              <a:rPr lang="cs-CZ" sz="2400" b="0" i="0"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Uchazeč bude přijat do oboru, který má na jeho přihlášce nejvyšší prioritu a jeho výsledky přijímací zkoušky opravňují přijmout jej ke studiu.</a:t>
            </a:r>
          </a:p>
          <a:p>
            <a:pPr algn="l"/>
            <a:endParaRPr lang="cs-CZ" sz="2400"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endParaRPr>
          </a:p>
          <a:p>
            <a:pPr algn="l"/>
            <a:r>
              <a:rPr lang="cs-CZ" sz="2400" b="1" i="0" dirty="0">
                <a:solidFill>
                  <a:srgbClr val="FF0000"/>
                </a:solidFill>
                <a:effectLst/>
                <a:latin typeface="Calibri Light" panose="020F0302020204030204" pitchFamily="34" charset="0"/>
                <a:ea typeface="Calibri Light" panose="020F0302020204030204" pitchFamily="34" charset="0"/>
                <a:cs typeface="Calibri Light" panose="020F0302020204030204" pitchFamily="34" charset="0"/>
              </a:rPr>
              <a:t>Dle nového systému může být přijat jen do jednoho oboru vzdělávání!!</a:t>
            </a:r>
          </a:p>
          <a:p>
            <a:pPr algn="l"/>
            <a:endParaRPr lang="cs-CZ" sz="2400" b="1" i="0" dirty="0">
              <a:solidFill>
                <a:srgbClr val="FF0000"/>
              </a:solidFill>
              <a:effectLst/>
              <a:latin typeface="Calibri Light" panose="020F0302020204030204" pitchFamily="34" charset="0"/>
              <a:ea typeface="Calibri Light" panose="020F0302020204030204" pitchFamily="34" charset="0"/>
              <a:cs typeface="Calibri Light" panose="020F0302020204030204" pitchFamily="34" charset="0"/>
            </a:endParaRPr>
          </a:p>
          <a:p>
            <a:pPr algn="l"/>
            <a:endParaRPr lang="cs-CZ" sz="2400" b="1"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endParaRPr>
          </a:p>
          <a:p>
            <a:pPr algn="l"/>
            <a:r>
              <a:rPr lang="cs-CZ" sz="2400" b="1" i="0"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Algoritmus odloženého přiřazení:</a:t>
            </a:r>
          </a:p>
          <a:p>
            <a:pPr algn="l"/>
            <a:r>
              <a:rPr lang="cs-CZ" sz="2400" b="0" i="0"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hlinkClick r:id="rId2"/>
              </a:rPr>
              <a:t>https://www.youtube.com/watch?v=uHeUsdQGPm4&amp;t=13s</a:t>
            </a:r>
            <a:endParaRPr lang="cs-CZ" sz="2400"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endParaRPr>
          </a:p>
          <a:p>
            <a:pPr algn="l"/>
            <a:endParaRPr lang="cs-CZ" b="0" i="0" dirty="0">
              <a:solidFill>
                <a:srgbClr val="000000"/>
              </a:solidFill>
              <a:effectLst/>
              <a:latin typeface="azo-sans-web"/>
            </a:endParaRPr>
          </a:p>
          <a:p>
            <a:pPr algn="l"/>
            <a:br>
              <a:rPr lang="cs-CZ" b="0" i="0" dirty="0">
                <a:solidFill>
                  <a:srgbClr val="000000"/>
                </a:solidFill>
                <a:effectLst/>
                <a:latin typeface="azo-sans-web"/>
              </a:rPr>
            </a:br>
            <a:endParaRPr lang="cs-CZ" b="0" i="0" dirty="0">
              <a:solidFill>
                <a:srgbClr val="000000"/>
              </a:solidFill>
              <a:effectLst/>
              <a:latin typeface="azo-sans-web"/>
            </a:endParaRPr>
          </a:p>
          <a:p>
            <a:pPr algn="l"/>
            <a:endParaRPr lang="cs-CZ" b="1" dirty="0">
              <a:solidFill>
                <a:srgbClr val="FF0000"/>
              </a:solidFill>
              <a:latin typeface="azo-sans-web"/>
            </a:endParaRPr>
          </a:p>
          <a:p>
            <a:pPr algn="l"/>
            <a:endParaRPr lang="cs-CZ" dirty="0">
              <a:solidFill>
                <a:srgbClr val="000000"/>
              </a:solidFill>
              <a:latin typeface="azo-sans-web"/>
            </a:endParaRPr>
          </a:p>
          <a:p>
            <a:pPr algn="l"/>
            <a:endParaRPr lang="cs-CZ" b="0" i="0" dirty="0">
              <a:solidFill>
                <a:srgbClr val="000000"/>
              </a:solidFill>
              <a:effectLst/>
              <a:latin typeface="azo-sans-web"/>
            </a:endParaRPr>
          </a:p>
          <a:p>
            <a:pPr algn="l"/>
            <a:endParaRPr lang="cs-CZ" dirty="0">
              <a:solidFill>
                <a:srgbClr val="000000"/>
              </a:solidFill>
              <a:latin typeface="azo-sans-web"/>
            </a:endParaRPr>
          </a:p>
          <a:p>
            <a:pPr algn="l"/>
            <a:endParaRPr lang="cs-CZ" b="0" i="0" dirty="0">
              <a:solidFill>
                <a:srgbClr val="000000"/>
              </a:solidFill>
              <a:effectLst/>
              <a:latin typeface="azo-sans-web"/>
            </a:endParaRPr>
          </a:p>
        </p:txBody>
      </p:sp>
    </p:spTree>
    <p:extLst>
      <p:ext uri="{BB962C8B-B14F-4D97-AF65-F5344CB8AC3E}">
        <p14:creationId xmlns:p14="http://schemas.microsoft.com/office/powerpoint/2010/main" val="4190963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4223C3-83ED-322E-FBED-045691BE8CC0}"/>
              </a:ext>
            </a:extLst>
          </p:cNvPr>
          <p:cNvSpPr>
            <a:spLocks noGrp="1"/>
          </p:cNvSpPr>
          <p:nvPr>
            <p:ph type="title"/>
          </p:nvPr>
        </p:nvSpPr>
        <p:spPr/>
        <p:txBody>
          <a:bodyPr/>
          <a:lstStyle/>
          <a:p>
            <a:r>
              <a:rPr lang="cs-CZ" b="1" dirty="0">
                <a:solidFill>
                  <a:srgbClr val="0070C0"/>
                </a:solidFill>
              </a:rPr>
              <a:t>Odvolání</a:t>
            </a:r>
          </a:p>
        </p:txBody>
      </p:sp>
      <p:sp>
        <p:nvSpPr>
          <p:cNvPr id="3" name="Zástupný obsah 2">
            <a:extLst>
              <a:ext uri="{FF2B5EF4-FFF2-40B4-BE49-F238E27FC236}">
                <a16:creationId xmlns:a16="http://schemas.microsoft.com/office/drawing/2014/main" id="{B4B81001-E8E1-FB4C-42AE-1159DD4EAC34}"/>
              </a:ext>
            </a:extLst>
          </p:cNvPr>
          <p:cNvSpPr>
            <a:spLocks noGrp="1"/>
          </p:cNvSpPr>
          <p:nvPr>
            <p:ph idx="1"/>
          </p:nvPr>
        </p:nvSpPr>
        <p:spPr/>
        <p:txBody>
          <a:bodyPr>
            <a:normAutofit fontScale="77500" lnSpcReduction="20000"/>
          </a:bodyPr>
          <a:lstStyle/>
          <a:p>
            <a:pPr marL="0" indent="0" algn="l">
              <a:buNone/>
            </a:pP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rPr>
              <a:t>- je ze zákona možné (písemně  doručit řediteli SŠ do 3 dnů ode dne zveřejnění výsledků).</a:t>
            </a:r>
          </a:p>
          <a:p>
            <a:pPr marL="0" indent="0" algn="l">
              <a:buNone/>
            </a:pPr>
            <a:endParaRPr lang="cs-CZ"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lgn="l">
              <a:buNone/>
            </a:pP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rPr>
              <a:t>Nicméně je-li důvodem nepřijetí naplněná kapacita oboru, je odvolání v podstatě zbytečné.</a:t>
            </a:r>
          </a:p>
          <a:p>
            <a:pPr algn="l"/>
            <a:endParaRPr lang="cs-CZ"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lgn="l">
              <a:buNone/>
            </a:pP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rPr>
              <a:t>Pokud je uchazeč přijat, ale nakonec se rozhodne, že daný obor studovat nechce, doručíte</a:t>
            </a:r>
          </a:p>
          <a:p>
            <a:pPr marL="0" indent="0" algn="l">
              <a:buNone/>
            </a:pP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rPr>
              <a:t> řediteli školy písemně </a:t>
            </a:r>
            <a:r>
              <a:rPr lang="cs-CZ" b="1" dirty="0">
                <a:solidFill>
                  <a:srgbClr val="FF0000"/>
                </a:solidFill>
                <a:latin typeface="Calibri" panose="020F0502020204030204" pitchFamily="34" charset="0"/>
                <a:ea typeface="Calibri" panose="020F0502020204030204" pitchFamily="34" charset="0"/>
                <a:cs typeface="Calibri" panose="020F0502020204030204" pitchFamily="34" charset="0"/>
              </a:rPr>
              <a:t>VZDÁNÍ SE PRÁVA NA PŘIJETÍ.</a:t>
            </a:r>
          </a:p>
          <a:p>
            <a:pPr marL="0" indent="0" algn="l">
              <a:buNone/>
            </a:pPr>
            <a:endParaRPr lang="cs-CZ"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indent="0" algn="l">
              <a:buNone/>
            </a:pPr>
            <a:r>
              <a:rPr lang="cs-CZ" b="1" dirty="0">
                <a:solidFill>
                  <a:srgbClr val="FF0000"/>
                </a:solidFill>
                <a:latin typeface="Calibri" panose="020F0502020204030204" pitchFamily="34" charset="0"/>
                <a:ea typeface="Calibri" panose="020F0502020204030204" pitchFamily="34" charset="0"/>
                <a:cs typeface="Calibri" panose="020F0502020204030204" pitchFamily="34" charset="0"/>
              </a:rPr>
              <a:t>V TENTO MOMENT NEMŮŽE BÝT UCHAZEČ ALE PŘIJAT DO ŽÁDNÉHO DALŠÍHO OBORU UVEDENÉM NA PŘIHLÁŠCE V 1. KOLE.</a:t>
            </a:r>
          </a:p>
          <a:p>
            <a:pPr algn="l"/>
            <a:endParaRPr lang="cs-CZ" sz="4400" dirty="0">
              <a:solidFill>
                <a:srgbClr val="000000"/>
              </a:solidFill>
            </a:endParaRPr>
          </a:p>
          <a:p>
            <a:pPr algn="l"/>
            <a:endParaRPr lang="cs-CZ" sz="1100" dirty="0">
              <a:solidFill>
                <a:srgbClr val="000000"/>
              </a:solidFill>
            </a:endParaRPr>
          </a:p>
          <a:p>
            <a:pPr marL="0" indent="0" algn="l">
              <a:buNone/>
            </a:pPr>
            <a:r>
              <a:rPr lang="cs-CZ" sz="1100" dirty="0">
                <a:solidFill>
                  <a:srgbClr val="000000"/>
                </a:solidFill>
              </a:rPr>
              <a:t>- </a:t>
            </a:r>
          </a:p>
          <a:p>
            <a:endParaRPr lang="cs-CZ" dirty="0"/>
          </a:p>
        </p:txBody>
      </p:sp>
    </p:spTree>
    <p:extLst>
      <p:ext uri="{BB962C8B-B14F-4D97-AF65-F5344CB8AC3E}">
        <p14:creationId xmlns:p14="http://schemas.microsoft.com/office/powerpoint/2010/main" val="3520660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F8F466-ED3C-B01F-7E07-427BF8CA0226}"/>
              </a:ext>
            </a:extLst>
          </p:cNvPr>
          <p:cNvSpPr>
            <a:spLocks noGrp="1"/>
          </p:cNvSpPr>
          <p:nvPr>
            <p:ph type="title"/>
          </p:nvPr>
        </p:nvSpPr>
        <p:spPr/>
        <p:txBody>
          <a:bodyPr/>
          <a:lstStyle/>
          <a:p>
            <a:r>
              <a:rPr lang="cs-CZ" b="1" dirty="0">
                <a:solidFill>
                  <a:srgbClr val="0070C0"/>
                </a:solidFill>
              </a:rPr>
              <a:t>2. kolo přijímacího řízení</a:t>
            </a:r>
          </a:p>
        </p:txBody>
      </p:sp>
      <p:sp>
        <p:nvSpPr>
          <p:cNvPr id="3" name="Zástupný obsah 2">
            <a:extLst>
              <a:ext uri="{FF2B5EF4-FFF2-40B4-BE49-F238E27FC236}">
                <a16:creationId xmlns:a16="http://schemas.microsoft.com/office/drawing/2014/main" id="{B734E9AA-BD9D-5BA3-69BE-A96EE2DBA735}"/>
              </a:ext>
            </a:extLst>
          </p:cNvPr>
          <p:cNvSpPr>
            <a:spLocks noGrp="1"/>
          </p:cNvSpPr>
          <p:nvPr>
            <p:ph idx="1"/>
          </p:nvPr>
        </p:nvSpPr>
        <p:spPr/>
        <p:txBody>
          <a:bodyPr/>
          <a:lstStyle/>
          <a:p>
            <a:pPr marL="0" indent="0">
              <a:buNone/>
            </a:pPr>
            <a:r>
              <a:rPr lang="cs-CZ" dirty="0"/>
              <a:t>- opět 3 přihlášky</a:t>
            </a:r>
          </a:p>
          <a:p>
            <a:pPr marL="0" indent="0">
              <a:buNone/>
            </a:pPr>
            <a:r>
              <a:rPr lang="cs-CZ" dirty="0"/>
              <a:t>- obory seřazené prioritně</a:t>
            </a:r>
          </a:p>
          <a:p>
            <a:pPr marL="0" indent="0">
              <a:buNone/>
            </a:pPr>
            <a:r>
              <a:rPr lang="cs-CZ" dirty="0"/>
              <a:t>- stejné možnosti podání přihlášky</a:t>
            </a:r>
          </a:p>
          <a:p>
            <a:pPr marL="0" indent="0">
              <a:buNone/>
            </a:pPr>
            <a:r>
              <a:rPr lang="cs-CZ" dirty="0"/>
              <a:t>Přihlášku může podat uchazeč, který nebyl v 1. kole přijat do žádného oboru vzdělávání nebo se vzdal svého práva na přijetí.</a:t>
            </a:r>
          </a:p>
          <a:p>
            <a:pPr marL="0" indent="0">
              <a:buNone/>
            </a:pPr>
            <a:r>
              <a:rPr lang="cs-CZ" dirty="0"/>
              <a:t>Jednotná přijímací zkouška se nekoná. Počítají se výsledky z 1. kola.</a:t>
            </a:r>
          </a:p>
          <a:p>
            <a:pPr marL="0" indent="0">
              <a:buNone/>
            </a:pPr>
            <a:r>
              <a:rPr lang="cs-CZ" dirty="0">
                <a:solidFill>
                  <a:srgbClr val="FF0000"/>
                </a:solidFill>
              </a:rPr>
              <a:t>2. kolo VYHLAŠUJE ŘEDITEL SŠ – do 18. května.</a:t>
            </a:r>
          </a:p>
        </p:txBody>
      </p:sp>
    </p:spTree>
    <p:extLst>
      <p:ext uri="{BB962C8B-B14F-4D97-AF65-F5344CB8AC3E}">
        <p14:creationId xmlns:p14="http://schemas.microsoft.com/office/powerpoint/2010/main" val="1171181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95150D-E515-9276-F0EE-67D9CAC18F37}"/>
              </a:ext>
            </a:extLst>
          </p:cNvPr>
          <p:cNvSpPr>
            <a:spLocks noGrp="1"/>
          </p:cNvSpPr>
          <p:nvPr>
            <p:ph type="title"/>
          </p:nvPr>
        </p:nvSpPr>
        <p:spPr/>
        <p:txBody>
          <a:bodyPr>
            <a:normAutofit/>
          </a:bodyPr>
          <a:lstStyle/>
          <a:p>
            <a:r>
              <a:rPr lang="cs-CZ" b="1" dirty="0">
                <a:solidFill>
                  <a:srgbClr val="0070C0"/>
                </a:solidFill>
              </a:rPr>
              <a:t>	Změny v právních předpisech</a:t>
            </a:r>
            <a:br>
              <a:rPr lang="cs-CZ" dirty="0"/>
            </a:br>
            <a:endParaRPr lang="cs-CZ" dirty="0"/>
          </a:p>
        </p:txBody>
      </p:sp>
      <p:sp>
        <p:nvSpPr>
          <p:cNvPr id="3" name="Zástupný obsah 2">
            <a:extLst>
              <a:ext uri="{FF2B5EF4-FFF2-40B4-BE49-F238E27FC236}">
                <a16:creationId xmlns:a16="http://schemas.microsoft.com/office/drawing/2014/main" id="{30E52ABC-5F0F-7BAD-5B25-DEB40D59381A}"/>
              </a:ext>
            </a:extLst>
          </p:cNvPr>
          <p:cNvSpPr>
            <a:spLocks noGrp="1"/>
          </p:cNvSpPr>
          <p:nvPr>
            <p:ph idx="1"/>
          </p:nvPr>
        </p:nvSpPr>
        <p:spPr>
          <a:xfrm>
            <a:off x="136634" y="1093076"/>
            <a:ext cx="12055366" cy="5083887"/>
          </a:xfrm>
        </p:spPr>
        <p:txBody>
          <a:bodyPr>
            <a:normAutofit/>
          </a:bodyPr>
          <a:lstStyle/>
          <a:p>
            <a:pPr marL="0" indent="0">
              <a:buNone/>
            </a:pPr>
            <a:r>
              <a:rPr lang="cs-CZ" dirty="0"/>
              <a:t>				platné od 1. 1. 2024 </a:t>
            </a:r>
          </a:p>
          <a:p>
            <a:pPr marL="0" indent="0">
              <a:buNone/>
            </a:pPr>
            <a:endParaRPr lang="cs-CZ" sz="3200" dirty="0"/>
          </a:p>
          <a:p>
            <a:pPr marL="0" indent="0">
              <a:buNone/>
            </a:pPr>
            <a:r>
              <a:rPr lang="cs-CZ" sz="3200" b="1" dirty="0"/>
              <a:t>V</a:t>
            </a:r>
            <a:r>
              <a:rPr lang="cs-CZ" b="1" dirty="0"/>
              <a:t>yhláška č. 422/ 2023 Sb. </a:t>
            </a:r>
            <a:r>
              <a:rPr lang="cs-CZ" dirty="0"/>
              <a:t>ze dne 19. prosince 2023 s účinností od 1. ledna 2024</a:t>
            </a:r>
          </a:p>
          <a:p>
            <a:pPr marL="0" indent="0">
              <a:buNone/>
            </a:pPr>
            <a:endParaRPr lang="cs-CZ" dirty="0"/>
          </a:p>
          <a:p>
            <a:pPr marL="0" indent="0">
              <a:buNone/>
            </a:pPr>
            <a:r>
              <a:rPr lang="cs-CZ" b="1" dirty="0"/>
              <a:t>Školský zákon s novými ustanoveními v § 59 </a:t>
            </a:r>
            <a:r>
              <a:rPr lang="cs-CZ" dirty="0"/>
              <a:t>s účinností od 1. ledna 2024</a:t>
            </a:r>
          </a:p>
          <a:p>
            <a:pPr marL="0" indent="0">
              <a:buNone/>
            </a:pPr>
            <a:endParaRPr lang="cs-CZ" dirty="0"/>
          </a:p>
          <a:p>
            <a:pPr marL="0" indent="0">
              <a:buNone/>
            </a:pPr>
            <a:r>
              <a:rPr lang="cs-CZ" dirty="0">
                <a:hlinkClick r:id="rId2"/>
              </a:rPr>
              <a:t>https://www.msmt.cz/vzdelavani/stredni-vzdelavani/prijimani-na-stredni-skoly-a-konzervatore</a:t>
            </a:r>
            <a:endParaRPr lang="cs-CZ" dirty="0"/>
          </a:p>
          <a:p>
            <a:pPr marL="0" indent="0">
              <a:buNone/>
            </a:pPr>
            <a:endParaRPr lang="cs-CZ" dirty="0"/>
          </a:p>
        </p:txBody>
      </p:sp>
    </p:spTree>
    <p:extLst>
      <p:ext uri="{BB962C8B-B14F-4D97-AF65-F5344CB8AC3E}">
        <p14:creationId xmlns:p14="http://schemas.microsoft.com/office/powerpoint/2010/main" val="27888713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61EBF2-4654-8F52-1A7C-504C71839E2D}"/>
              </a:ext>
            </a:extLst>
          </p:cNvPr>
          <p:cNvSpPr>
            <a:spLocks noGrp="1"/>
          </p:cNvSpPr>
          <p:nvPr>
            <p:ph type="title"/>
          </p:nvPr>
        </p:nvSpPr>
        <p:spPr/>
        <p:txBody>
          <a:bodyPr/>
          <a:lstStyle/>
          <a:p>
            <a:r>
              <a:rPr lang="cs-CZ" b="1" dirty="0">
                <a:solidFill>
                  <a:srgbClr val="0070C0"/>
                </a:solidFill>
              </a:rPr>
              <a:t>3. kolo přijímacího řízení</a:t>
            </a:r>
          </a:p>
        </p:txBody>
      </p:sp>
      <p:sp>
        <p:nvSpPr>
          <p:cNvPr id="3" name="Zástupný obsah 2">
            <a:extLst>
              <a:ext uri="{FF2B5EF4-FFF2-40B4-BE49-F238E27FC236}">
                <a16:creationId xmlns:a16="http://schemas.microsoft.com/office/drawing/2014/main" id="{907D743B-EC67-31CA-6BD7-97DE24BDDD5A}"/>
              </a:ext>
            </a:extLst>
          </p:cNvPr>
          <p:cNvSpPr>
            <a:spLocks noGrp="1"/>
          </p:cNvSpPr>
          <p:nvPr>
            <p:ph idx="1"/>
          </p:nvPr>
        </p:nvSpPr>
        <p:spPr/>
        <p:txBody>
          <a:bodyPr>
            <a:normAutofit lnSpcReduction="10000"/>
          </a:bodyPr>
          <a:lstStyle/>
          <a:p>
            <a:pPr marL="0" indent="0">
              <a:buNone/>
            </a:pPr>
            <a:r>
              <a:rPr lang="cs-CZ" dirty="0"/>
              <a:t>- ředitel vyhlašuje k doplnění stavů žáků (může i po zahájení školního roku)</a:t>
            </a:r>
          </a:p>
          <a:p>
            <a:pPr marL="0" indent="0">
              <a:buNone/>
            </a:pPr>
            <a:r>
              <a:rPr lang="cs-CZ" dirty="0"/>
              <a:t>- nejdříve 7 dnů po vyhlášení výsledků 2. kola (i přesto, že se pro daný obor 2. kolo nekonalo)</a:t>
            </a:r>
          </a:p>
          <a:p>
            <a:pPr marL="0" indent="0">
              <a:buNone/>
            </a:pPr>
            <a:r>
              <a:rPr lang="cs-CZ" dirty="0"/>
              <a:t>- </a:t>
            </a:r>
            <a:r>
              <a:rPr lang="cs-CZ" b="1" dirty="0">
                <a:solidFill>
                  <a:srgbClr val="FF0000"/>
                </a:solidFill>
              </a:rPr>
              <a:t>PŘIHLÁŠKY JEN PÍSEMNOU FORMOU (NA TISKOPISE)</a:t>
            </a:r>
          </a:p>
          <a:p>
            <a:pPr marL="0" indent="0">
              <a:buNone/>
            </a:pPr>
            <a:r>
              <a:rPr lang="cs-CZ" dirty="0"/>
              <a:t>- </a:t>
            </a:r>
            <a:r>
              <a:rPr lang="cs-CZ" b="1" dirty="0">
                <a:solidFill>
                  <a:srgbClr val="FF0000"/>
                </a:solidFill>
              </a:rPr>
              <a:t>NA JEDNU PŘIHLÁŠKU JEN JEDNA ŠKOLA</a:t>
            </a:r>
          </a:p>
          <a:p>
            <a:pPr marL="0" indent="0">
              <a:buNone/>
            </a:pPr>
            <a:r>
              <a:rPr lang="cs-CZ" dirty="0"/>
              <a:t>- </a:t>
            </a:r>
            <a:r>
              <a:rPr lang="cs-CZ" b="1" dirty="0">
                <a:solidFill>
                  <a:srgbClr val="FF0000"/>
                </a:solidFill>
              </a:rPr>
              <a:t>NEŘADÍ SE TEDY DLE PRIORIT!!</a:t>
            </a:r>
          </a:p>
          <a:p>
            <a:pPr marL="0" indent="0">
              <a:buNone/>
            </a:pPr>
            <a:r>
              <a:rPr lang="cs-CZ" dirty="0"/>
              <a:t>- Rozhodnutí o přijetí i nepřijetí je doručeno písemně.</a:t>
            </a:r>
          </a:p>
          <a:p>
            <a:pPr marL="0" indent="0">
              <a:buNone/>
            </a:pPr>
            <a:r>
              <a:rPr lang="cs-CZ" dirty="0"/>
              <a:t>V tomto kole je UCHAZEČ POVINNEN SDĚLIT ŘEDITELI ŠKOLY SVŮJ ÚMYSL VZDĚLÁVAT SE NA DANÉ ŠKOLE VE DANÉM OBORU.</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165961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C62F7E-5870-1788-E931-E85A7EF28903}"/>
              </a:ext>
            </a:extLst>
          </p:cNvPr>
          <p:cNvSpPr>
            <a:spLocks noGrp="1"/>
          </p:cNvSpPr>
          <p:nvPr>
            <p:ph type="title"/>
          </p:nvPr>
        </p:nvSpPr>
        <p:spPr/>
        <p:txBody>
          <a:bodyPr>
            <a:normAutofit/>
          </a:bodyPr>
          <a:lstStyle/>
          <a:p>
            <a:r>
              <a:rPr lang="cs-CZ" sz="3600" b="1" dirty="0">
                <a:solidFill>
                  <a:srgbClr val="0070C0"/>
                </a:solidFill>
              </a:rPr>
              <a:t>OBORY VZDĚLÁNÍ S TALENTOVOU ZKOUŠKOU</a:t>
            </a:r>
          </a:p>
        </p:txBody>
      </p:sp>
      <p:sp>
        <p:nvSpPr>
          <p:cNvPr id="3" name="Zástupný obsah 2">
            <a:extLst>
              <a:ext uri="{FF2B5EF4-FFF2-40B4-BE49-F238E27FC236}">
                <a16:creationId xmlns:a16="http://schemas.microsoft.com/office/drawing/2014/main" id="{D697410D-2735-8F73-7B32-B74A665E790D}"/>
              </a:ext>
            </a:extLst>
          </p:cNvPr>
          <p:cNvSpPr>
            <a:spLocks noGrp="1"/>
          </p:cNvSpPr>
          <p:nvPr>
            <p:ph idx="1"/>
          </p:nvPr>
        </p:nvSpPr>
        <p:spPr>
          <a:xfrm>
            <a:off x="502920" y="1825625"/>
            <a:ext cx="11448288" cy="4351338"/>
          </a:xfrm>
        </p:spPr>
        <p:txBody>
          <a:bodyPr>
            <a:normAutofit fontScale="92500" lnSpcReduction="10000"/>
          </a:bodyPr>
          <a:lstStyle/>
          <a:p>
            <a:pPr marL="0" indent="0">
              <a:buNone/>
            </a:pPr>
            <a:r>
              <a:rPr lang="cs-CZ" dirty="0"/>
              <a:t>Talentové zkoušky probíhají do 31. ledna.</a:t>
            </a:r>
          </a:p>
          <a:p>
            <a:pPr marL="0" indent="0">
              <a:buNone/>
            </a:pPr>
            <a:r>
              <a:rPr lang="cs-CZ" dirty="0"/>
              <a:t>Ředitelé do 15. února zveřejní seznam uchazečů s registračními čísly a jejich pořadí dle získaného výsledku talentové zkoušky.</a:t>
            </a:r>
          </a:p>
          <a:p>
            <a:pPr marL="0" indent="0">
              <a:buNone/>
            </a:pPr>
            <a:r>
              <a:rPr lang="cs-CZ" dirty="0"/>
              <a:t>TOTO REGISTRAČNÍ ČÍSLO JE PLATNÉ JEN PRO TALENTOVOU ČÁST ZKOUŠKY!!</a:t>
            </a:r>
          </a:p>
          <a:p>
            <a:pPr marL="0" indent="0">
              <a:buNone/>
            </a:pPr>
            <a:r>
              <a:rPr lang="cs-CZ" b="1" dirty="0">
                <a:solidFill>
                  <a:srgbClr val="FF0000"/>
                </a:solidFill>
              </a:rPr>
              <a:t>Uchazeči, kteří se hlásí na obory s talentovou zkouškou, mohou podat v řádném termínu další 3 přihlášky.</a:t>
            </a:r>
          </a:p>
          <a:p>
            <a:pPr marL="0" indent="0">
              <a:buNone/>
            </a:pPr>
            <a:r>
              <a:rPr lang="cs-CZ" dirty="0"/>
              <a:t>Do únorové přihlášky si uchazeč dle priority zařadí i vybrané obory s talentovou zkouškou, na které se hlásí ( a přihlášku ne ně již v listopadu podal na tiskopise).</a:t>
            </a:r>
          </a:p>
          <a:p>
            <a:pPr marL="0" indent="0">
              <a:buNone/>
            </a:pPr>
            <a:r>
              <a:rPr lang="cs-CZ" dirty="0"/>
              <a:t>Pokud se nebude na další obory v únoru hlásit, do </a:t>
            </a:r>
            <a:r>
              <a:rPr lang="cs-CZ" dirty="0">
                <a:hlinkClick r:id="rId2"/>
              </a:rPr>
              <a:t>www.dipsy.cz</a:t>
            </a:r>
            <a:r>
              <a:rPr lang="cs-CZ" dirty="0"/>
              <a:t> zavede potřebné informace ředitel školy, která je na listopadové přihlášce uvedená jako první a pořadí škol ponechá beze změny.</a:t>
            </a:r>
          </a:p>
        </p:txBody>
      </p:sp>
    </p:spTree>
    <p:extLst>
      <p:ext uri="{BB962C8B-B14F-4D97-AF65-F5344CB8AC3E}">
        <p14:creationId xmlns:p14="http://schemas.microsoft.com/office/powerpoint/2010/main" val="20107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7FF0D85F-FEB5-2E2F-5890-007374FA4C1A}"/>
              </a:ext>
            </a:extLst>
          </p:cNvPr>
          <p:cNvPicPr>
            <a:picLocks noChangeAspect="1"/>
          </p:cNvPicPr>
          <p:nvPr/>
        </p:nvPicPr>
        <p:blipFill>
          <a:blip r:embed="rId2"/>
          <a:stretch>
            <a:fillRect/>
          </a:stretch>
        </p:blipFill>
        <p:spPr>
          <a:xfrm>
            <a:off x="104462" y="160501"/>
            <a:ext cx="5604894" cy="6423179"/>
          </a:xfrm>
          <a:prstGeom prst="rect">
            <a:avLst/>
          </a:prstGeom>
        </p:spPr>
      </p:pic>
      <p:pic>
        <p:nvPicPr>
          <p:cNvPr id="5" name="Obrázek 4">
            <a:extLst>
              <a:ext uri="{FF2B5EF4-FFF2-40B4-BE49-F238E27FC236}">
                <a16:creationId xmlns:a16="http://schemas.microsoft.com/office/drawing/2014/main" id="{1532649B-6E69-6E3A-DC55-749FCB84FF6C}"/>
              </a:ext>
            </a:extLst>
          </p:cNvPr>
          <p:cNvPicPr>
            <a:picLocks noChangeAspect="1"/>
          </p:cNvPicPr>
          <p:nvPr/>
        </p:nvPicPr>
        <p:blipFill>
          <a:blip r:embed="rId3"/>
          <a:stretch>
            <a:fillRect/>
          </a:stretch>
        </p:blipFill>
        <p:spPr>
          <a:xfrm>
            <a:off x="5610038" y="0"/>
            <a:ext cx="6666045" cy="4643665"/>
          </a:xfrm>
          <a:prstGeom prst="rect">
            <a:avLst/>
          </a:prstGeom>
        </p:spPr>
      </p:pic>
      <p:pic>
        <p:nvPicPr>
          <p:cNvPr id="7" name="Obrázek 6">
            <a:extLst>
              <a:ext uri="{FF2B5EF4-FFF2-40B4-BE49-F238E27FC236}">
                <a16:creationId xmlns:a16="http://schemas.microsoft.com/office/drawing/2014/main" id="{A7F9339E-F03D-72B8-0473-29A5C22BDA27}"/>
              </a:ext>
            </a:extLst>
          </p:cNvPr>
          <p:cNvPicPr>
            <a:picLocks noChangeAspect="1"/>
          </p:cNvPicPr>
          <p:nvPr/>
        </p:nvPicPr>
        <p:blipFill>
          <a:blip r:embed="rId4"/>
          <a:stretch>
            <a:fillRect/>
          </a:stretch>
        </p:blipFill>
        <p:spPr>
          <a:xfrm>
            <a:off x="5986438" y="4543116"/>
            <a:ext cx="5604894" cy="2141114"/>
          </a:xfrm>
          <a:prstGeom prst="rect">
            <a:avLst/>
          </a:prstGeom>
        </p:spPr>
      </p:pic>
    </p:spTree>
    <p:extLst>
      <p:ext uri="{BB962C8B-B14F-4D97-AF65-F5344CB8AC3E}">
        <p14:creationId xmlns:p14="http://schemas.microsoft.com/office/powerpoint/2010/main" val="1081539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9DD84F-053A-A2E4-9F83-7A8BE5342A6D}"/>
              </a:ext>
            </a:extLst>
          </p:cNvPr>
          <p:cNvSpPr>
            <a:spLocks noGrp="1"/>
          </p:cNvSpPr>
          <p:nvPr>
            <p:ph type="title"/>
          </p:nvPr>
        </p:nvSpPr>
        <p:spPr>
          <a:xfrm>
            <a:off x="838200" y="365125"/>
            <a:ext cx="10515600" cy="759587"/>
          </a:xfrm>
        </p:spPr>
        <p:txBody>
          <a:bodyPr/>
          <a:lstStyle/>
          <a:p>
            <a:r>
              <a:rPr lang="cs-CZ" dirty="0"/>
              <a:t>UŽITEČNÉ ZDROJE INFORMACÍ</a:t>
            </a:r>
          </a:p>
        </p:txBody>
      </p:sp>
      <p:sp>
        <p:nvSpPr>
          <p:cNvPr id="3" name="Zástupný obsah 2">
            <a:extLst>
              <a:ext uri="{FF2B5EF4-FFF2-40B4-BE49-F238E27FC236}">
                <a16:creationId xmlns:a16="http://schemas.microsoft.com/office/drawing/2014/main" id="{1EF4D355-D582-7A65-F7EF-FDC4559B0DE2}"/>
              </a:ext>
            </a:extLst>
          </p:cNvPr>
          <p:cNvSpPr>
            <a:spLocks noGrp="1"/>
          </p:cNvSpPr>
          <p:nvPr>
            <p:ph idx="1"/>
          </p:nvPr>
        </p:nvSpPr>
        <p:spPr>
          <a:xfrm>
            <a:off x="838200" y="1408176"/>
            <a:ext cx="10515600" cy="4768787"/>
          </a:xfrm>
        </p:spPr>
        <p:txBody>
          <a:bodyPr>
            <a:normAutofit fontScale="70000" lnSpcReduction="20000"/>
          </a:bodyPr>
          <a:lstStyle/>
          <a:p>
            <a:pPr marL="0" indent="0">
              <a:buNone/>
            </a:pPr>
            <a:r>
              <a:rPr lang="cs-CZ" sz="2800" b="1" dirty="0">
                <a:solidFill>
                  <a:srgbClr val="FF0000"/>
                </a:solidFill>
                <a:hlinkClick r:id="rId2">
                  <a:extLst>
                    <a:ext uri="{A12FA001-AC4F-418D-AE19-62706E023703}">
                      <ahyp:hlinkClr xmlns:ahyp="http://schemas.microsoft.com/office/drawing/2018/hyperlinkcolor" val="tx"/>
                    </a:ext>
                  </a:extLst>
                </a:hlinkClick>
              </a:rPr>
              <a:t>DOPORUČUJEME:</a:t>
            </a:r>
          </a:p>
          <a:p>
            <a:pPr marL="0" indent="0">
              <a:buNone/>
            </a:pPr>
            <a:r>
              <a:rPr lang="cs-CZ" sz="2800" dirty="0">
                <a:solidFill>
                  <a:srgbClr val="0070C0"/>
                </a:solidFill>
                <a:hlinkClick r:id="rId2">
                  <a:extLst>
                    <a:ext uri="{A12FA001-AC4F-418D-AE19-62706E023703}">
                      <ahyp:hlinkClr xmlns:ahyp="http://schemas.microsoft.com/office/drawing/2018/hyperlinkcolor" val="tx"/>
                    </a:ext>
                  </a:extLst>
                </a:hlinkClick>
              </a:rPr>
              <a:t>www.prihlaskynastredni.cz</a:t>
            </a:r>
            <a:endParaRPr lang="cs-CZ" sz="2800" dirty="0">
              <a:solidFill>
                <a:srgbClr val="0070C0"/>
              </a:solidFill>
            </a:endParaRPr>
          </a:p>
          <a:p>
            <a:pPr marL="0" indent="0">
              <a:buNone/>
            </a:pPr>
            <a:r>
              <a:rPr lang="cs-CZ" sz="2800" dirty="0">
                <a:solidFill>
                  <a:srgbClr val="0070C0"/>
                </a:solidFill>
                <a:hlinkClick r:id="rId3">
                  <a:extLst>
                    <a:ext uri="{A12FA001-AC4F-418D-AE19-62706E023703}">
                      <ahyp:hlinkClr xmlns:ahyp="http://schemas.microsoft.com/office/drawing/2018/hyperlinkcolor" val="tx"/>
                    </a:ext>
                  </a:extLst>
                </a:hlinkClick>
              </a:rPr>
              <a:t>www.dipsy.cz</a:t>
            </a:r>
            <a:r>
              <a:rPr lang="cs-CZ" sz="2800" dirty="0">
                <a:solidFill>
                  <a:srgbClr val="0070C0"/>
                </a:solidFill>
              </a:rPr>
              <a:t> </a:t>
            </a:r>
          </a:p>
          <a:p>
            <a:endParaRPr lang="cs-CZ" dirty="0">
              <a:solidFill>
                <a:srgbClr val="0070C0"/>
              </a:solidFill>
            </a:endParaRPr>
          </a:p>
          <a:p>
            <a:pPr marL="0" lvl="0" indent="0">
              <a:buNone/>
            </a:pPr>
            <a:r>
              <a:rPr lang="cs-CZ" b="1" u="sng" dirty="0">
                <a:solidFill>
                  <a:srgbClr val="FF0000"/>
                </a:solidFill>
                <a:hlinkClick r:id="rId4">
                  <a:extLst>
                    <a:ext uri="{A12FA001-AC4F-418D-AE19-62706E023703}">
                      <ahyp:hlinkClr xmlns:ahyp="http://schemas.microsoft.com/office/drawing/2018/hyperlinkcolor" val="tx"/>
                    </a:ext>
                  </a:extLst>
                </a:hlinkClick>
              </a:rPr>
              <a:t>PRO PŘEHLED O NABÍZENÝCH OBORECH:</a:t>
            </a:r>
          </a:p>
          <a:p>
            <a:pPr marL="0" lvl="0" indent="0">
              <a:buNone/>
            </a:pPr>
            <a:r>
              <a:rPr lang="cs-CZ" u="sng" dirty="0">
                <a:hlinkClick r:id="rId4"/>
              </a:rPr>
              <a:t>www.infoabsolvent.cz</a:t>
            </a:r>
            <a:endParaRPr lang="cs-CZ" u="sng" dirty="0"/>
          </a:p>
          <a:p>
            <a:pPr marL="0" indent="0">
              <a:buNone/>
            </a:pPr>
            <a:r>
              <a:rPr lang="cs-CZ" u="sng" dirty="0">
                <a:hlinkClick r:id="rId5"/>
              </a:rPr>
              <a:t>ttps://www.atlasskolstvi.cz/stredni-skoly</a:t>
            </a:r>
            <a:endParaRPr lang="cs-CZ" u="sng" dirty="0"/>
          </a:p>
          <a:p>
            <a:pPr marL="0" indent="0">
              <a:buNone/>
            </a:pPr>
            <a:r>
              <a:rPr lang="cs-CZ" u="sng" dirty="0">
                <a:hlinkClick r:id="rId6"/>
              </a:rPr>
              <a:t>https://www.stredniskoly.com/</a:t>
            </a:r>
            <a:endParaRPr lang="cs-CZ" u="sng" dirty="0"/>
          </a:p>
          <a:p>
            <a:pPr marL="0" indent="0">
              <a:buNone/>
            </a:pPr>
            <a:r>
              <a:rPr lang="cs-CZ" dirty="0">
                <a:hlinkClick r:id="rId7"/>
              </a:rPr>
              <a:t>(studujnavysocine.cz)</a:t>
            </a:r>
            <a:endParaRPr lang="cs-CZ" dirty="0"/>
          </a:p>
          <a:p>
            <a:pPr marL="0" indent="0">
              <a:buNone/>
            </a:pPr>
            <a:r>
              <a:rPr lang="cs-CZ" u="sng" dirty="0">
                <a:hlinkClick r:id="rId8"/>
              </a:rPr>
              <a:t>www.stredniskoly-ss.cz</a:t>
            </a:r>
            <a:endParaRPr lang="cs-CZ" u="sng" dirty="0"/>
          </a:p>
          <a:p>
            <a:pPr marL="0" indent="0">
              <a:buNone/>
            </a:pPr>
            <a:endParaRPr lang="cs-CZ" u="sng" dirty="0"/>
          </a:p>
          <a:p>
            <a:pPr marL="0" indent="0">
              <a:buNone/>
            </a:pPr>
            <a:r>
              <a:rPr lang="cs-CZ" b="1" u="sng" dirty="0">
                <a:solidFill>
                  <a:srgbClr val="FF0000"/>
                </a:solidFill>
              </a:rPr>
              <a:t>OBECNÉ INFORMACE K PŘIJÍMACÍMU ŘÍZENÍ</a:t>
            </a:r>
          </a:p>
          <a:p>
            <a:pPr marL="0" indent="0">
              <a:buNone/>
            </a:pPr>
            <a:r>
              <a:rPr lang="cs-CZ" u="sng" dirty="0">
                <a:hlinkClick r:id="rId9"/>
              </a:rPr>
              <a:t>www.msmt.cz</a:t>
            </a:r>
            <a:endParaRPr lang="cs-CZ" u="sng" dirty="0"/>
          </a:p>
          <a:p>
            <a:pPr marL="0" indent="0">
              <a:buNone/>
            </a:pPr>
            <a:r>
              <a:rPr lang="cs-CZ" u="sng" dirty="0">
                <a:hlinkClick r:id="rId10"/>
              </a:rPr>
              <a:t>www.cermat.cz</a:t>
            </a:r>
            <a:endParaRPr lang="en-US" dirty="0"/>
          </a:p>
          <a:p>
            <a:pPr marL="0" indent="0">
              <a:buNone/>
            </a:pPr>
            <a:endParaRPr lang="en-US" dirty="0"/>
          </a:p>
          <a:p>
            <a:pPr marL="0" indent="0">
              <a:buNone/>
            </a:pPr>
            <a:endParaRPr lang="en-US" b="1" dirty="0">
              <a:solidFill>
                <a:srgbClr val="FF0000"/>
              </a:solidFill>
            </a:endParaRPr>
          </a:p>
          <a:p>
            <a:pPr marL="0" indent="0">
              <a:buNone/>
            </a:pPr>
            <a:endParaRPr lang="en-US" dirty="0"/>
          </a:p>
          <a:p>
            <a:pPr marL="0" indent="0">
              <a:buNone/>
            </a:pPr>
            <a:endParaRPr lang="cs-CZ" dirty="0"/>
          </a:p>
          <a:p>
            <a:pPr marL="0" indent="0">
              <a:buNone/>
            </a:pPr>
            <a:endParaRPr lang="cs-CZ" dirty="0"/>
          </a:p>
          <a:p>
            <a:pPr marL="0" indent="0">
              <a:buNone/>
            </a:pPr>
            <a:endParaRPr lang="cs-CZ" u="sng" dirty="0"/>
          </a:p>
          <a:p>
            <a:pPr marL="0" indent="0">
              <a:buNone/>
            </a:pPr>
            <a:endParaRPr lang="en-US" dirty="0"/>
          </a:p>
          <a:p>
            <a:pPr marL="0" indent="0">
              <a:buNone/>
            </a:pPr>
            <a:endParaRPr lang="en-US" dirty="0"/>
          </a:p>
          <a:p>
            <a:pPr marL="0" lvl="0" indent="0">
              <a:buNone/>
            </a:pPr>
            <a:endParaRPr lang="en-US" dirty="0"/>
          </a:p>
          <a:p>
            <a:endParaRPr lang="cs-CZ" sz="2800" dirty="0">
              <a:solidFill>
                <a:srgbClr val="0070C0"/>
              </a:solidFill>
            </a:endParaRPr>
          </a:p>
          <a:p>
            <a:endParaRPr lang="cs-CZ" dirty="0"/>
          </a:p>
          <a:p>
            <a:endParaRPr lang="cs-CZ" dirty="0"/>
          </a:p>
        </p:txBody>
      </p:sp>
    </p:spTree>
    <p:extLst>
      <p:ext uri="{BB962C8B-B14F-4D97-AF65-F5344CB8AC3E}">
        <p14:creationId xmlns:p14="http://schemas.microsoft.com/office/powerpoint/2010/main" val="4087633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1D87E9-6E51-F187-BBE6-A855FBDC3D6B}"/>
              </a:ext>
            </a:extLst>
          </p:cNvPr>
          <p:cNvSpPr>
            <a:spLocks noGrp="1"/>
          </p:cNvSpPr>
          <p:nvPr>
            <p:ph type="title"/>
          </p:nvPr>
        </p:nvSpPr>
        <p:spPr/>
        <p:txBody>
          <a:bodyPr/>
          <a:lstStyle/>
          <a:p>
            <a:endParaRPr lang="cs-CZ" dirty="0"/>
          </a:p>
        </p:txBody>
      </p:sp>
      <p:sp>
        <p:nvSpPr>
          <p:cNvPr id="3" name="Zástupný obsah 2">
            <a:extLst>
              <a:ext uri="{FF2B5EF4-FFF2-40B4-BE49-F238E27FC236}">
                <a16:creationId xmlns:a16="http://schemas.microsoft.com/office/drawing/2014/main" id="{6ADF7623-9286-2342-6DAA-349A5BB8316A}"/>
              </a:ext>
            </a:extLst>
          </p:cNvPr>
          <p:cNvSpPr>
            <a:spLocks noGrp="1"/>
          </p:cNvSpPr>
          <p:nvPr>
            <p:ph idx="1"/>
          </p:nvPr>
        </p:nvSpPr>
        <p:spPr>
          <a:xfrm>
            <a:off x="838200" y="758952"/>
            <a:ext cx="10515600" cy="5418011"/>
          </a:xfrm>
        </p:spPr>
        <p:txBody>
          <a:bodyPr>
            <a:normAutofit lnSpcReduction="10000"/>
          </a:bodyPr>
          <a:lstStyle/>
          <a:p>
            <a:pPr marL="0" indent="0">
              <a:buNone/>
            </a:pPr>
            <a:r>
              <a:rPr lang="cs-CZ" dirty="0"/>
              <a:t>Žádáme vás také o informaci, na které obory se vaše dítě hlásí.</a:t>
            </a:r>
          </a:p>
          <a:p>
            <a:pPr marL="0" indent="0">
              <a:buNone/>
            </a:pPr>
            <a:r>
              <a:rPr lang="cs-CZ" dirty="0"/>
              <a:t>Tyto údaje jsou součástí školní matriky.</a:t>
            </a:r>
          </a:p>
          <a:p>
            <a:pPr marL="0" indent="0">
              <a:buNone/>
            </a:pPr>
            <a:endParaRPr lang="cs-CZ" dirty="0"/>
          </a:p>
          <a:p>
            <a:pPr marL="0" indent="0">
              <a:buNone/>
            </a:pPr>
            <a:r>
              <a:rPr lang="cs-CZ" dirty="0"/>
              <a:t>Třídní učitelé vám zašlou </a:t>
            </a:r>
            <a:r>
              <a:rPr lang="cs-CZ" b="1" dirty="0"/>
              <a:t>odkaz na Google </a:t>
            </a:r>
            <a:r>
              <a:rPr lang="cs-CZ" b="1" dirty="0" err="1"/>
              <a:t>Forms</a:t>
            </a:r>
            <a:r>
              <a:rPr lang="cs-CZ" dirty="0"/>
              <a:t>. Prosíme vás tedy o vyplnění dotazníku a odeslání.</a:t>
            </a:r>
          </a:p>
          <a:p>
            <a:pPr marL="0" indent="0">
              <a:buNone/>
            </a:pPr>
            <a:endParaRPr lang="cs-CZ" dirty="0"/>
          </a:p>
          <a:p>
            <a:pPr marL="0" indent="0">
              <a:buNone/>
            </a:pPr>
            <a:r>
              <a:rPr lang="cs-CZ" dirty="0"/>
              <a:t>Pokud budete mít další dotazy, nebojte se na nás obrátit.</a:t>
            </a:r>
          </a:p>
          <a:p>
            <a:pPr marL="0" indent="0">
              <a:buNone/>
            </a:pPr>
            <a:endParaRPr lang="cs-CZ" dirty="0"/>
          </a:p>
          <a:p>
            <a:pPr marL="0" indent="0">
              <a:buNone/>
            </a:pPr>
            <a:r>
              <a:rPr lang="cs-CZ" dirty="0"/>
              <a:t>S pozdravem</a:t>
            </a:r>
          </a:p>
          <a:p>
            <a:pPr marL="0" indent="0">
              <a:buNone/>
            </a:pPr>
            <a:r>
              <a:rPr lang="cs-CZ" dirty="0"/>
              <a:t>Mgr. Lucie Kubíčková,</a:t>
            </a:r>
          </a:p>
          <a:p>
            <a:pPr marL="0" indent="0">
              <a:buNone/>
            </a:pPr>
            <a:r>
              <a:rPr lang="cs-CZ" dirty="0"/>
              <a:t>Výchovná poradkyně pro 2. stupeň ZŠ</a:t>
            </a:r>
          </a:p>
        </p:txBody>
      </p:sp>
    </p:spTree>
    <p:extLst>
      <p:ext uri="{BB962C8B-B14F-4D97-AF65-F5344CB8AC3E}">
        <p14:creationId xmlns:p14="http://schemas.microsoft.com/office/powerpoint/2010/main" val="40579607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8479C4-DD41-8645-9611-CFC03A57094B}"/>
              </a:ext>
            </a:extLst>
          </p:cNvPr>
          <p:cNvSpPr>
            <a:spLocks noGrp="1"/>
          </p:cNvSpPr>
          <p:nvPr>
            <p:ph type="title"/>
          </p:nvPr>
        </p:nvSpPr>
        <p:spPr/>
        <p:txBody>
          <a:bodyPr/>
          <a:lstStyle/>
          <a:p>
            <a:r>
              <a:rPr lang="cs-CZ" dirty="0"/>
              <a:t>Zdroje informací:</a:t>
            </a:r>
          </a:p>
        </p:txBody>
      </p:sp>
      <p:sp>
        <p:nvSpPr>
          <p:cNvPr id="3" name="Zástupný obsah 2">
            <a:extLst>
              <a:ext uri="{FF2B5EF4-FFF2-40B4-BE49-F238E27FC236}">
                <a16:creationId xmlns:a16="http://schemas.microsoft.com/office/drawing/2014/main" id="{1E2884C1-6D15-A5B1-6240-14A24A4D3BFB}"/>
              </a:ext>
            </a:extLst>
          </p:cNvPr>
          <p:cNvSpPr>
            <a:spLocks noGrp="1"/>
          </p:cNvSpPr>
          <p:nvPr>
            <p:ph idx="1"/>
          </p:nvPr>
        </p:nvSpPr>
        <p:spPr/>
        <p:txBody>
          <a:bodyPr/>
          <a:lstStyle/>
          <a:p>
            <a:pPr marL="0" indent="0">
              <a:buNone/>
            </a:pPr>
            <a:r>
              <a:rPr lang="cs-CZ" dirty="0">
                <a:hlinkClick r:id="rId2"/>
              </a:rPr>
              <a:t>https://cermat.cz/</a:t>
            </a:r>
          </a:p>
          <a:p>
            <a:pPr marL="0" indent="0">
              <a:buNone/>
            </a:pPr>
            <a:endParaRPr lang="cs-CZ" dirty="0">
              <a:hlinkClick r:id="rId2"/>
            </a:endParaRPr>
          </a:p>
          <a:p>
            <a:pPr marL="0" indent="0">
              <a:buNone/>
            </a:pPr>
            <a:r>
              <a:rPr lang="cs-CZ" dirty="0">
                <a:hlinkClick r:id="rId2"/>
              </a:rPr>
              <a:t>https://www.msmt.cz/vzdelavani/stredni-vzdelavani/prijimani-na-stredni-skoly-a-konzervatore</a:t>
            </a:r>
            <a:endParaRPr lang="cs-CZ" dirty="0"/>
          </a:p>
          <a:p>
            <a:pPr marL="0" indent="0">
              <a:buNone/>
            </a:pPr>
            <a:endParaRPr lang="cs-CZ" dirty="0"/>
          </a:p>
          <a:p>
            <a:pPr marL="0" indent="0">
              <a:buNone/>
            </a:pPr>
            <a:r>
              <a:rPr lang="cs-CZ" dirty="0">
                <a:hlinkClick r:id="rId3"/>
              </a:rPr>
              <a:t>https://www.prihlaskynastredni.cz/</a:t>
            </a: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3104096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F5D94A-EC32-A37A-B394-F18306732A3B}"/>
              </a:ext>
            </a:extLst>
          </p:cNvPr>
          <p:cNvSpPr>
            <a:spLocks noGrp="1"/>
          </p:cNvSpPr>
          <p:nvPr>
            <p:ph type="title"/>
          </p:nvPr>
        </p:nvSpPr>
        <p:spPr/>
        <p:txBody>
          <a:bodyPr/>
          <a:lstStyle/>
          <a:p>
            <a:pPr algn="ctr"/>
            <a:r>
              <a:rPr lang="cs-CZ" b="1" dirty="0">
                <a:solidFill>
                  <a:srgbClr val="0070C0"/>
                </a:solidFill>
              </a:rPr>
              <a:t>Hlavní principy digitalizace přijímacího řízení do vzdělávacích oborů SŠ</a:t>
            </a:r>
          </a:p>
        </p:txBody>
      </p:sp>
      <p:sp>
        <p:nvSpPr>
          <p:cNvPr id="3" name="Zástupný obsah 2">
            <a:extLst>
              <a:ext uri="{FF2B5EF4-FFF2-40B4-BE49-F238E27FC236}">
                <a16:creationId xmlns:a16="http://schemas.microsoft.com/office/drawing/2014/main" id="{FE0149E6-AAE1-EF4C-109F-8233A59DED4A}"/>
              </a:ext>
            </a:extLst>
          </p:cNvPr>
          <p:cNvSpPr>
            <a:spLocks noGrp="1"/>
          </p:cNvSpPr>
          <p:nvPr>
            <p:ph idx="1"/>
          </p:nvPr>
        </p:nvSpPr>
        <p:spPr>
          <a:xfrm>
            <a:off x="164592" y="1600200"/>
            <a:ext cx="11841480" cy="4892675"/>
          </a:xfrm>
        </p:spPr>
        <p:txBody>
          <a:bodyPr>
            <a:normAutofit fontScale="92500" lnSpcReduction="20000"/>
          </a:bodyPr>
          <a:lstStyle/>
          <a:p>
            <a:pPr marL="0" indent="0">
              <a:buNone/>
            </a:pPr>
            <a:r>
              <a:rPr lang="cs-CZ" dirty="0"/>
              <a:t>- </a:t>
            </a:r>
            <a:r>
              <a:rPr lang="cs-CZ" b="1" dirty="0"/>
              <a:t>elektronické přihlašování</a:t>
            </a:r>
          </a:p>
          <a:p>
            <a:pPr marL="0" indent="0">
              <a:buNone/>
            </a:pPr>
            <a:r>
              <a:rPr lang="cs-CZ" dirty="0"/>
              <a:t>- automatické přijetí uchazečů ke studiu na základě </a:t>
            </a:r>
            <a:r>
              <a:rPr lang="cs-CZ" b="1" dirty="0"/>
              <a:t>preference vzdělávacích oborů </a:t>
            </a:r>
            <a:r>
              <a:rPr lang="cs-CZ" dirty="0"/>
              <a:t>uvedených na přihlášce (na 1. místě je škola, o kterou má uchazeč největší zájem)</a:t>
            </a:r>
          </a:p>
          <a:p>
            <a:pPr marL="0" indent="0">
              <a:buNone/>
            </a:pPr>
            <a:r>
              <a:rPr lang="cs-CZ" dirty="0"/>
              <a:t>- až </a:t>
            </a:r>
            <a:r>
              <a:rPr lang="cs-CZ" b="1" dirty="0"/>
              <a:t>3 přihlášky v 1. i 2. kole </a:t>
            </a:r>
            <a:r>
              <a:rPr lang="cs-CZ" dirty="0"/>
              <a:t>přijímacího řízení</a:t>
            </a:r>
          </a:p>
          <a:p>
            <a:pPr marL="0" indent="0">
              <a:buNone/>
            </a:pPr>
            <a:r>
              <a:rPr lang="cs-CZ" dirty="0"/>
              <a:t>- ve 3. kole počet přihlášek neomezený</a:t>
            </a:r>
          </a:p>
          <a:p>
            <a:pPr marL="0" indent="0">
              <a:buNone/>
            </a:pPr>
            <a:r>
              <a:rPr lang="cs-CZ" dirty="0"/>
              <a:t>- až 5 přihlášek v 1. kole v případě, že se uchazeč hlásil v listopadu do oboru </a:t>
            </a:r>
          </a:p>
          <a:p>
            <a:pPr marL="0" indent="0">
              <a:buNone/>
            </a:pPr>
            <a:r>
              <a:rPr lang="cs-CZ" dirty="0"/>
              <a:t>s talentovou zkouškou</a:t>
            </a:r>
          </a:p>
          <a:p>
            <a:pPr marL="0" indent="0">
              <a:buNone/>
            </a:pPr>
            <a:r>
              <a:rPr lang="cs-CZ" dirty="0"/>
              <a:t>- </a:t>
            </a:r>
            <a:r>
              <a:rPr lang="cs-CZ" b="1" dirty="0"/>
              <a:t>2 pokusy konat jednotnou přijímací zkoušku i v případě, že se uchazeč hlásí pouze na jeden maturitní obor</a:t>
            </a:r>
          </a:p>
          <a:p>
            <a:pPr marL="0" indent="0">
              <a:buNone/>
            </a:pPr>
            <a:r>
              <a:rPr lang="cs-CZ" dirty="0"/>
              <a:t>- školy </a:t>
            </a:r>
            <a:r>
              <a:rPr lang="cs-CZ" b="1" dirty="0"/>
              <a:t>nemusí zohledňovat studijní výsledky ze základní školy</a:t>
            </a:r>
            <a:r>
              <a:rPr lang="cs-CZ" dirty="0"/>
              <a:t>. Jako kritérium si toto mohou zvolit dobrovolně. </a:t>
            </a:r>
          </a:p>
          <a:p>
            <a:pPr marL="0" indent="0">
              <a:buNone/>
            </a:pPr>
            <a:r>
              <a:rPr lang="cs-CZ" b="1" dirty="0">
                <a:solidFill>
                  <a:srgbClr val="FF0000"/>
                </a:solidFill>
              </a:rPr>
              <a:t>Sledujte tedy pozorně kritéria přijímacího řízení jednotlivých vzdělávacích oborů.</a:t>
            </a:r>
          </a:p>
          <a:p>
            <a:pPr marL="0" indent="0">
              <a:buNone/>
            </a:pPr>
            <a:endParaRPr lang="cs-CZ" dirty="0"/>
          </a:p>
          <a:p>
            <a:endParaRPr lang="cs-CZ" dirty="0"/>
          </a:p>
        </p:txBody>
      </p:sp>
    </p:spTree>
    <p:extLst>
      <p:ext uri="{BB962C8B-B14F-4D97-AF65-F5344CB8AC3E}">
        <p14:creationId xmlns:p14="http://schemas.microsoft.com/office/powerpoint/2010/main" val="2149909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5D566F-C6D8-7222-2877-4B311B29F165}"/>
              </a:ext>
            </a:extLst>
          </p:cNvPr>
          <p:cNvSpPr>
            <a:spLocks noGrp="1"/>
          </p:cNvSpPr>
          <p:nvPr>
            <p:ph type="title"/>
          </p:nvPr>
        </p:nvSpPr>
        <p:spPr/>
        <p:txBody>
          <a:bodyPr/>
          <a:lstStyle/>
          <a:p>
            <a:pPr algn="ctr"/>
            <a:r>
              <a:rPr lang="cs-CZ" b="1" dirty="0">
                <a:solidFill>
                  <a:srgbClr val="0070C0"/>
                </a:solidFill>
              </a:rPr>
              <a:t>Termín podání přihlášek</a:t>
            </a:r>
          </a:p>
        </p:txBody>
      </p:sp>
      <p:sp>
        <p:nvSpPr>
          <p:cNvPr id="3" name="Zástupný obsah 2">
            <a:extLst>
              <a:ext uri="{FF2B5EF4-FFF2-40B4-BE49-F238E27FC236}">
                <a16:creationId xmlns:a16="http://schemas.microsoft.com/office/drawing/2014/main" id="{BABE0BE4-05B0-E8F4-8215-0423C4DB021D}"/>
              </a:ext>
            </a:extLst>
          </p:cNvPr>
          <p:cNvSpPr>
            <a:spLocks noGrp="1"/>
          </p:cNvSpPr>
          <p:nvPr>
            <p:ph idx="1"/>
          </p:nvPr>
        </p:nvSpPr>
        <p:spPr>
          <a:xfrm>
            <a:off x="838200" y="1444752"/>
            <a:ext cx="10515600" cy="4732211"/>
          </a:xfrm>
        </p:spPr>
        <p:txBody>
          <a:bodyPr>
            <a:normAutofit/>
          </a:bodyPr>
          <a:lstStyle/>
          <a:p>
            <a:pPr marL="0" indent="0" algn="ctr">
              <a:buNone/>
            </a:pPr>
            <a:r>
              <a:rPr lang="cs-CZ" b="1" dirty="0">
                <a:solidFill>
                  <a:srgbClr val="FF0000"/>
                </a:solidFill>
              </a:rPr>
              <a:t>1. – 20. února 2024 </a:t>
            </a:r>
          </a:p>
          <a:p>
            <a:pPr marL="0" indent="0">
              <a:buNone/>
            </a:pPr>
            <a:r>
              <a:rPr lang="cs-CZ" dirty="0"/>
              <a:t>Přihláška podaná poslední den lhůty je podaná včas.</a:t>
            </a:r>
          </a:p>
          <a:p>
            <a:endParaRPr lang="cs-CZ" dirty="0"/>
          </a:p>
          <a:p>
            <a:pPr marL="0" indent="0">
              <a:buNone/>
            </a:pPr>
            <a:r>
              <a:rPr lang="cs-CZ" b="1" dirty="0"/>
              <a:t>Podaná znamená:</a:t>
            </a:r>
          </a:p>
          <a:p>
            <a:pPr marL="0" indent="0">
              <a:buNone/>
            </a:pPr>
            <a:r>
              <a:rPr lang="cs-CZ" dirty="0"/>
              <a:t>- doručená osobně na střední školu</a:t>
            </a:r>
          </a:p>
          <a:p>
            <a:pPr marL="0" indent="0">
              <a:buNone/>
            </a:pPr>
            <a:r>
              <a:rPr lang="cs-CZ" dirty="0"/>
              <a:t>- podaná na poštu</a:t>
            </a:r>
          </a:p>
          <a:p>
            <a:pPr marL="0" indent="0">
              <a:buNone/>
            </a:pPr>
            <a:r>
              <a:rPr lang="cs-CZ" dirty="0"/>
              <a:t>- podaná elektronicky v DIPSY</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1958966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CFA4FA-ABFC-4978-260C-779C5F3245E2}"/>
              </a:ext>
            </a:extLst>
          </p:cNvPr>
          <p:cNvSpPr>
            <a:spLocks noGrp="1"/>
          </p:cNvSpPr>
          <p:nvPr>
            <p:ph type="title"/>
          </p:nvPr>
        </p:nvSpPr>
        <p:spPr/>
        <p:txBody>
          <a:bodyPr/>
          <a:lstStyle/>
          <a:p>
            <a:pPr algn="ctr"/>
            <a:r>
              <a:rPr lang="cs-CZ" b="1" dirty="0">
                <a:solidFill>
                  <a:srgbClr val="0070C0"/>
                </a:solidFill>
              </a:rPr>
              <a:t>3 způsoby podání přihlášek na SŠ:</a:t>
            </a:r>
          </a:p>
        </p:txBody>
      </p:sp>
      <p:sp>
        <p:nvSpPr>
          <p:cNvPr id="3" name="Zástupný obsah 2">
            <a:extLst>
              <a:ext uri="{FF2B5EF4-FFF2-40B4-BE49-F238E27FC236}">
                <a16:creationId xmlns:a16="http://schemas.microsoft.com/office/drawing/2014/main" id="{0DA282CE-24EA-FD07-C4BE-52D1D7674B67}"/>
              </a:ext>
            </a:extLst>
          </p:cNvPr>
          <p:cNvSpPr>
            <a:spLocks noGrp="1"/>
          </p:cNvSpPr>
          <p:nvPr>
            <p:ph idx="1"/>
          </p:nvPr>
        </p:nvSpPr>
        <p:spPr>
          <a:xfrm>
            <a:off x="838199" y="1825625"/>
            <a:ext cx="10652185" cy="4885726"/>
          </a:xfrm>
        </p:spPr>
        <p:txBody>
          <a:bodyPr/>
          <a:lstStyle/>
          <a:p>
            <a:pPr marL="514350" indent="-514350">
              <a:buAutoNum type="arabicPeriod"/>
            </a:pPr>
            <a:r>
              <a:rPr lang="cs-CZ" dirty="0"/>
              <a:t>elektronicky v systému DIPSY s ověřením totožnosti (e-identita)</a:t>
            </a:r>
          </a:p>
          <a:p>
            <a:pPr marL="514350" indent="-514350">
              <a:buAutoNum type="arabicPeriod"/>
            </a:pPr>
            <a:endParaRPr lang="cs-CZ" dirty="0"/>
          </a:p>
          <a:p>
            <a:pPr marL="514350" indent="-514350">
              <a:buAutoNum type="arabicPeriod"/>
            </a:pPr>
            <a:r>
              <a:rPr lang="cs-CZ" dirty="0"/>
              <a:t>výpisem ze systému DIPSY</a:t>
            </a:r>
          </a:p>
          <a:p>
            <a:pPr marL="514350" indent="-514350">
              <a:buAutoNum type="arabicPeriod"/>
            </a:pPr>
            <a:endParaRPr lang="cs-CZ" dirty="0"/>
          </a:p>
          <a:p>
            <a:pPr marL="514350" indent="-514350">
              <a:buAutoNum type="arabicPeriod"/>
            </a:pPr>
            <a:r>
              <a:rPr lang="cs-CZ" dirty="0"/>
              <a:t>tiskopisem  </a:t>
            </a:r>
          </a:p>
          <a:p>
            <a:pPr marL="0" indent="0">
              <a:buNone/>
            </a:pPr>
            <a:endParaRPr lang="cs-CZ" dirty="0"/>
          </a:p>
          <a:p>
            <a:pPr marL="0" indent="0">
              <a:buNone/>
            </a:pPr>
            <a:r>
              <a:rPr lang="cs-CZ" dirty="0"/>
              <a:t> </a:t>
            </a:r>
            <a:r>
              <a:rPr lang="cs-CZ" b="1" dirty="0"/>
              <a:t>Systém DIPSY je přístupný zde:      </a:t>
            </a:r>
            <a:r>
              <a:rPr lang="cs-CZ" dirty="0">
                <a:hlinkClick r:id="rId2"/>
              </a:rPr>
              <a:t>https://dipsy.cz/</a:t>
            </a:r>
            <a:endParaRPr lang="cs-CZ" dirty="0"/>
          </a:p>
          <a:p>
            <a:pPr marL="0" indent="0">
              <a:buNone/>
            </a:pP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3565716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EB6470-8165-8824-66FA-546F8715C75A}"/>
              </a:ext>
            </a:extLst>
          </p:cNvPr>
          <p:cNvSpPr>
            <a:spLocks noGrp="1"/>
          </p:cNvSpPr>
          <p:nvPr>
            <p:ph type="title"/>
          </p:nvPr>
        </p:nvSpPr>
        <p:spPr>
          <a:xfrm>
            <a:off x="164592" y="137161"/>
            <a:ext cx="11923776" cy="1161288"/>
          </a:xfrm>
        </p:spPr>
        <p:txBody>
          <a:bodyPr>
            <a:normAutofit/>
          </a:bodyPr>
          <a:lstStyle/>
          <a:p>
            <a:r>
              <a:rPr lang="cs-CZ" sz="3600" b="1" dirty="0">
                <a:solidFill>
                  <a:srgbClr val="0070C0"/>
                </a:solidFill>
              </a:rPr>
              <a:t>1. Podání přihlášky prostřednictvím DIPSY s ověřením totožnosti</a:t>
            </a:r>
          </a:p>
        </p:txBody>
      </p:sp>
      <p:sp>
        <p:nvSpPr>
          <p:cNvPr id="3" name="Zástupný obsah 2">
            <a:extLst>
              <a:ext uri="{FF2B5EF4-FFF2-40B4-BE49-F238E27FC236}">
                <a16:creationId xmlns:a16="http://schemas.microsoft.com/office/drawing/2014/main" id="{8A5B57E8-0883-6633-96D3-3A7A348F77C7}"/>
              </a:ext>
            </a:extLst>
          </p:cNvPr>
          <p:cNvSpPr>
            <a:spLocks noGrp="1"/>
          </p:cNvSpPr>
          <p:nvPr>
            <p:ph idx="1"/>
          </p:nvPr>
        </p:nvSpPr>
        <p:spPr>
          <a:xfrm>
            <a:off x="292608" y="1298448"/>
            <a:ext cx="10914888" cy="5148071"/>
          </a:xfrm>
        </p:spPr>
        <p:txBody>
          <a:bodyPr>
            <a:normAutofit lnSpcReduction="10000"/>
          </a:bodyPr>
          <a:lstStyle/>
          <a:p>
            <a:pPr marL="0" indent="0" algn="l">
              <a:buNone/>
            </a:pP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rPr>
              <a:t>Přihlášku podáte elektronicky na </a:t>
            </a: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2"/>
              </a:rPr>
              <a:t>www.dipsy.cz</a:t>
            </a:r>
            <a:endParaRPr lang="cs-CZ"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lgn="l">
              <a:buNone/>
            </a:pP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rPr>
              <a:t>Svoji totožnost ověříte díky své identitě občana (více informací o identitě občana zde: </a:t>
            </a:r>
            <a:r>
              <a:rPr lang="cs-CZ" b="0" i="0" dirty="0">
                <a:solidFill>
                  <a:srgbClr val="1D2C5F"/>
                </a:solidFill>
                <a:effectLst/>
                <a:latin typeface="Calibri" panose="020F0502020204030204" pitchFamily="34" charset="0"/>
                <a:ea typeface="Calibri" panose="020F0502020204030204" pitchFamily="34" charset="0"/>
                <a:cs typeface="Calibri" panose="020F0502020204030204" pitchFamily="34" charset="0"/>
                <a:hlinkClick r:id="rId3"/>
              </a:rPr>
              <a:t>identitaobcana.cz</a:t>
            </a:r>
            <a:r>
              <a:rPr lang="cs-CZ" b="0" i="0" dirty="0">
                <a:solidFill>
                  <a:srgbClr val="1D2C5F"/>
                </a:solidFill>
                <a:effectLst/>
                <a:latin typeface="Calibri" panose="020F0502020204030204" pitchFamily="34" charset="0"/>
                <a:ea typeface="Calibri" panose="020F0502020204030204" pitchFamily="34" charset="0"/>
                <a:cs typeface="Calibri" panose="020F0502020204030204" pitchFamily="34" charset="0"/>
              </a:rPr>
              <a:t>)</a:t>
            </a:r>
            <a:endParaRPr lang="cs-CZ"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gn="l">
              <a:buNone/>
            </a:pPr>
            <a:r>
              <a:rPr lang="cs-CZ"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Veškeré informace o vás a dítěti, za které podáváte přihlášku, se načtou automaticky z registru obyvatel.</a:t>
            </a:r>
          </a:p>
          <a:p>
            <a:pPr marL="0" indent="0" algn="l">
              <a:buNone/>
            </a:pPr>
            <a:r>
              <a:rPr lang="cs-CZ"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Ze seznamu přístupném v DIPSY si vyberete obory, na které se vaše dítě hlásí. </a:t>
            </a:r>
            <a:r>
              <a:rPr lang="cs-CZ" b="1" i="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SEŘADÍTE OBORY PODLE PRIORITY!!</a:t>
            </a:r>
          </a:p>
          <a:p>
            <a:pPr marL="0" indent="0" algn="l">
              <a:buNone/>
            </a:pP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rPr>
              <a:t>P</a:t>
            </a:r>
            <a:r>
              <a:rPr lang="cs-CZ"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říl</a:t>
            </a: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rPr>
              <a:t>ohy nahrajete do systému. </a:t>
            </a:r>
            <a:r>
              <a:rPr lang="cs-CZ" b="1" dirty="0">
                <a:solidFill>
                  <a:srgbClr val="FF0000"/>
                </a:solidFill>
                <a:latin typeface="Calibri" panose="020F0502020204030204" pitchFamily="34" charset="0"/>
                <a:ea typeface="Calibri" panose="020F0502020204030204" pitchFamily="34" charset="0"/>
                <a:cs typeface="Calibri" panose="020F0502020204030204" pitchFamily="34" charset="0"/>
              </a:rPr>
              <a:t>Stačí prosté kopie </a:t>
            </a:r>
            <a:r>
              <a:rPr lang="cs-CZ" dirty="0">
                <a:latin typeface="Calibri" panose="020F0502020204030204" pitchFamily="34" charset="0"/>
                <a:ea typeface="Calibri" panose="020F0502020204030204" pitchFamily="34" charset="0"/>
                <a:cs typeface="Calibri" panose="020F0502020204030204" pitchFamily="34" charset="0"/>
              </a:rPr>
              <a:t>(</a:t>
            </a:r>
            <a:r>
              <a:rPr lang="cs-CZ" dirty="0" err="1">
                <a:latin typeface="Calibri" panose="020F0502020204030204" pitchFamily="34" charset="0"/>
                <a:ea typeface="Calibri" panose="020F0502020204030204" pitchFamily="34" charset="0"/>
                <a:cs typeface="Calibri" panose="020F0502020204030204" pitchFamily="34" charset="0"/>
              </a:rPr>
              <a:t>scan</a:t>
            </a:r>
            <a:r>
              <a:rPr lang="cs-CZ" dirty="0">
                <a:latin typeface="Calibri" panose="020F0502020204030204" pitchFamily="34" charset="0"/>
                <a:ea typeface="Calibri" panose="020F0502020204030204" pitchFamily="34" charset="0"/>
                <a:cs typeface="Calibri" panose="020F0502020204030204" pitchFamily="34" charset="0"/>
              </a:rPr>
              <a:t>, fotografie) </a:t>
            </a: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rPr>
              <a:t>potřebných dokumentů (hodnocení výsledků vzdělávání ze ZŠ, lékařský posudek aj.)</a:t>
            </a:r>
          </a:p>
          <a:p>
            <a:pPr marL="0" indent="0" algn="l">
              <a:buNone/>
            </a:pPr>
            <a:r>
              <a:rPr lang="cs-CZ"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Potvrdíte odeslání</a:t>
            </a: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rPr>
              <a:t>. P</a:t>
            </a:r>
            <a:r>
              <a:rPr lang="cs-CZ"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řijde Vám e-mail s potvrzením.</a:t>
            </a:r>
          </a:p>
          <a:p>
            <a:pPr marL="0" indent="0" algn="l">
              <a:buNone/>
            </a:pPr>
            <a:r>
              <a:rPr lang="cs-CZ"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Pozvánka ke zkouškám přijde elektronicky</a:t>
            </a:r>
            <a:r>
              <a:rPr lang="cs-CZ" b="0" i="0" dirty="0">
                <a:solidFill>
                  <a:srgbClr val="000000"/>
                </a:solidFill>
                <a:effectLst/>
                <a:latin typeface="azo-sans-web"/>
              </a:rPr>
              <a:t>.</a:t>
            </a:r>
          </a:p>
        </p:txBody>
      </p:sp>
    </p:spTree>
    <p:extLst>
      <p:ext uri="{BB962C8B-B14F-4D97-AF65-F5344CB8AC3E}">
        <p14:creationId xmlns:p14="http://schemas.microsoft.com/office/powerpoint/2010/main" val="3069106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CCA475-E0D7-D86A-5712-060D6C4F00DE}"/>
              </a:ext>
            </a:extLst>
          </p:cNvPr>
          <p:cNvSpPr>
            <a:spLocks noGrp="1"/>
          </p:cNvSpPr>
          <p:nvPr>
            <p:ph type="title"/>
          </p:nvPr>
        </p:nvSpPr>
        <p:spPr>
          <a:xfrm>
            <a:off x="838200" y="365125"/>
            <a:ext cx="10515600" cy="805307"/>
          </a:xfrm>
        </p:spPr>
        <p:txBody>
          <a:bodyPr>
            <a:normAutofit/>
          </a:bodyPr>
          <a:lstStyle/>
          <a:p>
            <a:pPr algn="ctr"/>
            <a:r>
              <a:rPr lang="cs-CZ" sz="3600" b="1" dirty="0">
                <a:solidFill>
                  <a:srgbClr val="0070C0"/>
                </a:solidFill>
              </a:rPr>
              <a:t>2. Podání přihlášky v podobě výpisu z DIPSY</a:t>
            </a:r>
          </a:p>
        </p:txBody>
      </p:sp>
      <p:sp>
        <p:nvSpPr>
          <p:cNvPr id="3" name="Zástupný obsah 2">
            <a:extLst>
              <a:ext uri="{FF2B5EF4-FFF2-40B4-BE49-F238E27FC236}">
                <a16:creationId xmlns:a16="http://schemas.microsoft.com/office/drawing/2014/main" id="{E0FB823D-6E66-82F5-D42E-1137446B9D90}"/>
              </a:ext>
            </a:extLst>
          </p:cNvPr>
          <p:cNvSpPr>
            <a:spLocks noGrp="1"/>
          </p:cNvSpPr>
          <p:nvPr>
            <p:ph idx="1"/>
          </p:nvPr>
        </p:nvSpPr>
        <p:spPr>
          <a:xfrm>
            <a:off x="82296" y="1170432"/>
            <a:ext cx="11996928" cy="5687568"/>
          </a:xfrm>
        </p:spPr>
        <p:txBody>
          <a:bodyPr>
            <a:normAutofit fontScale="92500" lnSpcReduction="20000"/>
          </a:bodyPr>
          <a:lstStyle/>
          <a:p>
            <a:pPr marL="0" indent="0" algn="l">
              <a:buNone/>
            </a:pPr>
            <a:r>
              <a:rPr lang="cs-CZ" dirty="0">
                <a:solidFill>
                  <a:srgbClr val="000000"/>
                </a:solidFill>
                <a:latin typeface="azo-sans-web"/>
              </a:rPr>
              <a:t> </a:t>
            </a: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rPr>
              <a:t>Otevřete stránku </a:t>
            </a: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2"/>
              </a:rPr>
              <a:t>www.dipsy.cz</a:t>
            </a: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rPr>
              <a:t>,  ale neověříte zde svoji totožnost.</a:t>
            </a:r>
          </a:p>
          <a:p>
            <a:pPr marL="0" indent="0" algn="l">
              <a:buNone/>
            </a:pP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cs-CZ"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t>
            </a: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rPr>
              <a:t>otřebné informace vyplníte </a:t>
            </a:r>
            <a:r>
              <a:rPr lang="cs-CZ" b="1" dirty="0">
                <a:solidFill>
                  <a:srgbClr val="000000"/>
                </a:solidFill>
                <a:latin typeface="Calibri" panose="020F0502020204030204" pitchFamily="34" charset="0"/>
                <a:ea typeface="Calibri" panose="020F0502020204030204" pitchFamily="34" charset="0"/>
                <a:cs typeface="Calibri" panose="020F0502020204030204" pitchFamily="34" charset="0"/>
              </a:rPr>
              <a:t>online, ale ručně vše vypíšete</a:t>
            </a: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marL="0" indent="0" algn="l">
              <a:buNone/>
            </a:pPr>
            <a:r>
              <a:rPr lang="cs-CZ"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Ze seznamu přístupném v DIPSY si vyberete až 3 obory, na které se vaše dítě hlásí. </a:t>
            </a:r>
            <a:r>
              <a:rPr lang="cs-CZ" b="1" i="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SEŘADÍTE OBORY PODLE PRIORITY!!</a:t>
            </a:r>
          </a:p>
          <a:p>
            <a:pPr marL="0" indent="0" algn="l">
              <a:buNone/>
            </a:pPr>
            <a:r>
              <a:rPr lang="cs-CZ" b="1" dirty="0">
                <a:solidFill>
                  <a:srgbClr val="FF0000"/>
                </a:solidFill>
                <a:latin typeface="Calibri" panose="020F0502020204030204" pitchFamily="34" charset="0"/>
                <a:ea typeface="Calibri" panose="020F0502020204030204" pitchFamily="34" charset="0"/>
                <a:cs typeface="Calibri" panose="020F0502020204030204" pitchFamily="34" charset="0"/>
              </a:rPr>
              <a:t>Nahrajete zde i potřebné přílohy.</a:t>
            </a: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rPr>
              <a:t> Stačí </a:t>
            </a:r>
            <a:r>
              <a:rPr lang="cs-CZ" b="1" dirty="0">
                <a:solidFill>
                  <a:srgbClr val="FF0000"/>
                </a:solidFill>
                <a:latin typeface="Calibri" panose="020F0502020204030204" pitchFamily="34" charset="0"/>
                <a:ea typeface="Calibri" panose="020F0502020204030204" pitchFamily="34" charset="0"/>
                <a:cs typeface="Calibri" panose="020F0502020204030204" pitchFamily="34" charset="0"/>
              </a:rPr>
              <a:t>prosté kopie</a:t>
            </a:r>
            <a:r>
              <a:rPr lang="cs-CZ" b="1"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rPr>
              <a:t>dokumentů (</a:t>
            </a:r>
            <a:r>
              <a:rPr lang="cs-CZ" dirty="0" err="1">
                <a:solidFill>
                  <a:srgbClr val="000000"/>
                </a:solidFill>
                <a:latin typeface="Calibri" panose="020F0502020204030204" pitchFamily="34" charset="0"/>
                <a:ea typeface="Calibri" panose="020F0502020204030204" pitchFamily="34" charset="0"/>
                <a:cs typeface="Calibri" panose="020F0502020204030204" pitchFamily="34" charset="0"/>
              </a:rPr>
              <a:t>scan</a:t>
            </a: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rPr>
              <a:t>, fotografie).</a:t>
            </a:r>
          </a:p>
          <a:p>
            <a:pPr marL="0" indent="0" algn="l">
              <a:buNone/>
            </a:pPr>
            <a:r>
              <a:rPr lang="cs-CZ"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Potvrdíte odeslání. </a:t>
            </a:r>
            <a:r>
              <a:rPr lang="cs-CZ"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Na e-mailovou adresu </a:t>
            </a:r>
            <a:r>
              <a:rPr lang="cs-CZ"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uvedenou v kontaktních údajích dorazí        </a:t>
            </a:r>
            <a:r>
              <a:rPr lang="cs-CZ"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zpráva s výpisem přihlášky k vytištění</a:t>
            </a:r>
            <a:r>
              <a:rPr lang="cs-CZ"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cs-CZ"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Systém vygeneruje registrační kód, který bude na výpisu uveden.</a:t>
            </a:r>
          </a:p>
          <a:p>
            <a:pPr marL="0" indent="0" algn="l">
              <a:buNone/>
            </a:pPr>
            <a:r>
              <a:rPr lang="cs-CZ"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Získaný výpis vytisknete (tolikrát, na kolik škol se dítě hlásí), </a:t>
            </a:r>
            <a:r>
              <a:rPr lang="cs-CZ"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všechny výtisky podepíšete </a:t>
            </a:r>
            <a:r>
              <a:rPr lang="cs-CZ"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 doručíte v listinné podobě do každé vybrané školy (osobně, poštou, popř. datovou schránkou).</a:t>
            </a:r>
          </a:p>
          <a:p>
            <a:pPr marL="0" indent="0" algn="l">
              <a:buNone/>
            </a:pPr>
            <a:r>
              <a:rPr lang="cs-CZ"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Ředitel střední školy, která je na přihlášce 1. v pořadí, na základě registračního kódu uvedeném na výpisu vloží přihlášku do systému</a:t>
            </a: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rPr>
              <a:t> DIPSY. Tím se do systému načtou i všechny vámi uložené přílohy.</a:t>
            </a:r>
            <a:endParaRPr lang="cs-CZ"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gn="l">
              <a:buNone/>
            </a:pPr>
            <a:r>
              <a:rPr lang="cs-CZ"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Pozvánka ke zkouškám Vám přijde doporučeným dopisem.</a:t>
            </a:r>
          </a:p>
          <a:p>
            <a:endParaRPr lang="cs-CZ" dirty="0"/>
          </a:p>
        </p:txBody>
      </p:sp>
    </p:spTree>
    <p:extLst>
      <p:ext uri="{BB962C8B-B14F-4D97-AF65-F5344CB8AC3E}">
        <p14:creationId xmlns:p14="http://schemas.microsoft.com/office/powerpoint/2010/main" val="431499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723852-7710-4E10-8BD7-990F9F0C45FF}"/>
              </a:ext>
            </a:extLst>
          </p:cNvPr>
          <p:cNvSpPr>
            <a:spLocks noGrp="1"/>
          </p:cNvSpPr>
          <p:nvPr>
            <p:ph type="title"/>
          </p:nvPr>
        </p:nvSpPr>
        <p:spPr/>
        <p:txBody>
          <a:bodyPr/>
          <a:lstStyle/>
          <a:p>
            <a:r>
              <a:rPr lang="cs-CZ" dirty="0"/>
              <a:t>Video s návodem k vyplnění přihlášky online.</a:t>
            </a:r>
          </a:p>
        </p:txBody>
      </p:sp>
      <p:sp>
        <p:nvSpPr>
          <p:cNvPr id="3" name="Zástupný obsah 2">
            <a:extLst>
              <a:ext uri="{FF2B5EF4-FFF2-40B4-BE49-F238E27FC236}">
                <a16:creationId xmlns:a16="http://schemas.microsoft.com/office/drawing/2014/main" id="{FDAFDF2C-F943-8672-08CA-A9C8A12C5488}"/>
              </a:ext>
            </a:extLst>
          </p:cNvPr>
          <p:cNvSpPr>
            <a:spLocks noGrp="1"/>
          </p:cNvSpPr>
          <p:nvPr>
            <p:ph idx="1"/>
          </p:nvPr>
        </p:nvSpPr>
        <p:spPr/>
        <p:txBody>
          <a:bodyPr/>
          <a:lstStyle/>
          <a:p>
            <a:r>
              <a:rPr lang="cs-CZ" dirty="0">
                <a:hlinkClick r:id="rId2"/>
              </a:rPr>
              <a:t>https://www.youtube.com/watch?v=Q4YjKGuO3T0</a:t>
            </a:r>
            <a:endParaRPr lang="cs-CZ" dirty="0"/>
          </a:p>
          <a:p>
            <a:endParaRPr lang="cs-CZ" dirty="0"/>
          </a:p>
        </p:txBody>
      </p:sp>
    </p:spTree>
    <p:extLst>
      <p:ext uri="{BB962C8B-B14F-4D97-AF65-F5344CB8AC3E}">
        <p14:creationId xmlns:p14="http://schemas.microsoft.com/office/powerpoint/2010/main" val="4220238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AFF4D3-DA85-7D63-2752-5BE99CB8A45B}"/>
              </a:ext>
            </a:extLst>
          </p:cNvPr>
          <p:cNvSpPr>
            <a:spLocks noGrp="1"/>
          </p:cNvSpPr>
          <p:nvPr>
            <p:ph type="title"/>
          </p:nvPr>
        </p:nvSpPr>
        <p:spPr>
          <a:xfrm>
            <a:off x="838200" y="365125"/>
            <a:ext cx="10515600" cy="540131"/>
          </a:xfrm>
        </p:spPr>
        <p:txBody>
          <a:bodyPr>
            <a:noAutofit/>
          </a:bodyPr>
          <a:lstStyle/>
          <a:p>
            <a:pPr algn="ctr"/>
            <a:r>
              <a:rPr lang="cs-CZ" sz="3600" b="1" dirty="0">
                <a:solidFill>
                  <a:srgbClr val="0070C0"/>
                </a:solidFill>
              </a:rPr>
              <a:t>3. Podání přihlášky na tiskopisu</a:t>
            </a:r>
          </a:p>
        </p:txBody>
      </p:sp>
      <p:sp>
        <p:nvSpPr>
          <p:cNvPr id="3" name="Zástupný obsah 2">
            <a:extLst>
              <a:ext uri="{FF2B5EF4-FFF2-40B4-BE49-F238E27FC236}">
                <a16:creationId xmlns:a16="http://schemas.microsoft.com/office/drawing/2014/main" id="{98F54FEA-C547-87C5-283E-4FC3A348DF8D}"/>
              </a:ext>
            </a:extLst>
          </p:cNvPr>
          <p:cNvSpPr>
            <a:spLocks noGrp="1"/>
          </p:cNvSpPr>
          <p:nvPr>
            <p:ph idx="1"/>
          </p:nvPr>
        </p:nvSpPr>
        <p:spPr>
          <a:xfrm>
            <a:off x="393192" y="905256"/>
            <a:ext cx="10960608" cy="5779008"/>
          </a:xfrm>
        </p:spPr>
        <p:txBody>
          <a:bodyPr>
            <a:normAutofit fontScale="92500" lnSpcReduction="10000"/>
          </a:bodyPr>
          <a:lstStyle/>
          <a:p>
            <a:pPr marL="0" indent="0" algn="l">
              <a:buNone/>
            </a:pPr>
            <a:r>
              <a:rPr lang="cs-CZ"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Vytisknete si tiskopis přihlášky a </a:t>
            </a: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rPr>
              <a:t>vyplníte potřebné informace.</a:t>
            </a:r>
          </a:p>
          <a:p>
            <a:pPr marL="0" indent="0" algn="l">
              <a:buNone/>
            </a:pPr>
            <a:r>
              <a:rPr lang="cs-CZ" b="1" dirty="0">
                <a:solidFill>
                  <a:srgbClr val="FF0000"/>
                </a:solidFill>
                <a:latin typeface="Calibri" panose="020F0502020204030204" pitchFamily="34" charset="0"/>
                <a:ea typeface="Calibri" panose="020F0502020204030204" pitchFamily="34" charset="0"/>
                <a:cs typeface="Calibri" panose="020F0502020204030204" pitchFamily="34" charset="0"/>
              </a:rPr>
              <a:t>Na 1  přihlášku napíšete všechny 3 obory. Opět je seřadíte dle priority!! </a:t>
            </a:r>
            <a:endParaRPr lang="cs-CZ" b="1" i="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p>
            <a:pPr marL="0" indent="0" algn="l">
              <a:buNone/>
            </a:pPr>
            <a:r>
              <a:rPr lang="cs-CZ" dirty="0">
                <a:solidFill>
                  <a:srgbClr val="000000"/>
                </a:solidFill>
                <a:latin typeface="Calibri" panose="020F0502020204030204" pitchFamily="34" charset="0"/>
                <a:ea typeface="Calibri" panose="020F0502020204030204" pitchFamily="34" charset="0"/>
                <a:cs typeface="Calibri" panose="020F0502020204030204" pitchFamily="34" charset="0"/>
              </a:rPr>
              <a:t>Přihlášky jsou </a:t>
            </a:r>
            <a:r>
              <a:rPr lang="cs-CZ" b="1" dirty="0">
                <a:solidFill>
                  <a:srgbClr val="FF0000"/>
                </a:solidFill>
                <a:latin typeface="Calibri" panose="020F0502020204030204" pitchFamily="34" charset="0"/>
                <a:ea typeface="Calibri" panose="020F0502020204030204" pitchFamily="34" charset="0"/>
                <a:cs typeface="Calibri" panose="020F0502020204030204" pitchFamily="34" charset="0"/>
              </a:rPr>
              <a:t>STEJNOPISY. NA VŠECH MUSÍ BÝT UVEDENÉ STEJNÉ OBORY A VE STEJNÉM POŘADÍ.</a:t>
            </a:r>
          </a:p>
          <a:p>
            <a:pPr marL="0" indent="0">
              <a:buNone/>
            </a:pPr>
            <a:r>
              <a:rPr lang="cs-CZ" dirty="0">
                <a:latin typeface="Calibri" panose="020F0502020204030204" pitchFamily="34" charset="0"/>
                <a:ea typeface="Calibri" panose="020F0502020204030204" pitchFamily="34" charset="0"/>
                <a:cs typeface="Calibri" panose="020F0502020204030204" pitchFamily="34" charset="0"/>
              </a:rPr>
              <a:t>Vyplněnou přihlášku můžete zkopírovat,</a:t>
            </a:r>
            <a:r>
              <a:rPr lang="cs-CZ" b="1" dirty="0">
                <a:solidFill>
                  <a:srgbClr val="FF0000"/>
                </a:solidFill>
                <a:latin typeface="Calibri" panose="020F0502020204030204" pitchFamily="34" charset="0"/>
                <a:ea typeface="Calibri" panose="020F0502020204030204" pitchFamily="34" charset="0"/>
                <a:cs typeface="Calibri" panose="020F0502020204030204" pitchFamily="34" charset="0"/>
              </a:rPr>
              <a:t> ale podpisy na všech jsou originály! </a:t>
            </a:r>
          </a:p>
          <a:p>
            <a:pPr marL="0" indent="0">
              <a:buNone/>
            </a:pPr>
            <a:r>
              <a:rPr lang="cs-CZ" dirty="0">
                <a:latin typeface="Calibri" panose="020F0502020204030204" pitchFamily="34" charset="0"/>
                <a:ea typeface="Calibri" panose="020F0502020204030204" pitchFamily="34" charset="0"/>
                <a:cs typeface="Calibri" panose="020F0502020204030204" pitchFamily="34" charset="0"/>
              </a:rPr>
              <a:t>Přihlášku podepisujete vy, ne vaše dítě (viz čestné prohlášení, že nezletilý uchazeč s přihláškou souhlasí).</a:t>
            </a:r>
          </a:p>
          <a:p>
            <a:pPr marL="0" indent="0">
              <a:buNone/>
            </a:pPr>
            <a:r>
              <a:rPr lang="cs-CZ" b="1" dirty="0">
                <a:solidFill>
                  <a:srgbClr val="FF0000"/>
                </a:solidFill>
                <a:latin typeface="Calibri" panose="020F0502020204030204" pitchFamily="34" charset="0"/>
                <a:ea typeface="Calibri" panose="020F0502020204030204" pitchFamily="34" charset="0"/>
                <a:cs typeface="Calibri" panose="020F0502020204030204" pitchFamily="34" charset="0"/>
              </a:rPr>
              <a:t>Přihlášky doručíte na vybrané střední školy. V tomto případě k přihlášce dokládáte i potřebné přílohy v papírové podobě.</a:t>
            </a:r>
          </a:p>
          <a:p>
            <a:pPr marL="0" indent="0">
              <a:buNone/>
            </a:pPr>
            <a:r>
              <a:rPr lang="cs-CZ" dirty="0">
                <a:latin typeface="Calibri" panose="020F0502020204030204" pitchFamily="34" charset="0"/>
                <a:ea typeface="Calibri" panose="020F0502020204030204" pitchFamily="34" charset="0"/>
                <a:cs typeface="Calibri" panose="020F0502020204030204" pitchFamily="34" charset="0"/>
              </a:rPr>
              <a:t>Formulář přihlášky i příloh najdete zde:</a:t>
            </a:r>
          </a:p>
          <a:p>
            <a:pPr marL="0" indent="0">
              <a:buNone/>
            </a:pPr>
            <a:r>
              <a:rPr lang="cs-CZ" dirty="0">
                <a:latin typeface="Calibri" panose="020F0502020204030204" pitchFamily="34" charset="0"/>
                <a:ea typeface="Calibri" panose="020F0502020204030204" pitchFamily="34" charset="0"/>
                <a:cs typeface="Calibri" panose="020F0502020204030204" pitchFamily="34" charset="0"/>
                <a:hlinkClick r:id="rId2"/>
              </a:rPr>
              <a:t>https://www.prihlaskynastredni.cz/rodice-zaci.html</a:t>
            </a:r>
            <a:endParaRPr lang="cs-CZ"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cs-CZ" b="1" dirty="0">
                <a:latin typeface="Calibri" panose="020F0502020204030204" pitchFamily="34" charset="0"/>
                <a:ea typeface="Calibri" panose="020F0502020204030204" pitchFamily="34" charset="0"/>
                <a:cs typeface="Calibri" panose="020F0502020204030204" pitchFamily="34" charset="0"/>
              </a:rPr>
              <a:t>Ředitel SŠ </a:t>
            </a:r>
            <a:r>
              <a:rPr lang="cs-CZ" dirty="0">
                <a:latin typeface="Calibri" panose="020F0502020204030204" pitchFamily="34" charset="0"/>
                <a:ea typeface="Calibri" panose="020F0502020204030204" pitchFamily="34" charset="0"/>
                <a:cs typeface="Calibri" panose="020F0502020204030204" pitchFamily="34" charset="0"/>
              </a:rPr>
              <a:t>po obdržení přihlášky pak </a:t>
            </a:r>
            <a:r>
              <a:rPr lang="cs-CZ" b="1" dirty="0">
                <a:latin typeface="Calibri" panose="020F0502020204030204" pitchFamily="34" charset="0"/>
                <a:ea typeface="Calibri" panose="020F0502020204030204" pitchFamily="34" charset="0"/>
                <a:cs typeface="Calibri" panose="020F0502020204030204" pitchFamily="34" charset="0"/>
              </a:rPr>
              <a:t>do 5 dnů zavede do DIPSY</a:t>
            </a:r>
            <a:r>
              <a:rPr lang="cs-CZ" dirty="0">
                <a:latin typeface="Calibri" panose="020F0502020204030204" pitchFamily="34" charset="0"/>
                <a:ea typeface="Calibri" panose="020F0502020204030204" pitchFamily="34" charset="0"/>
                <a:cs typeface="Calibri" panose="020F0502020204030204" pitchFamily="34" charset="0"/>
              </a:rPr>
              <a:t> systému potřebné informace o uchazeči.</a:t>
            </a:r>
          </a:p>
          <a:p>
            <a:pPr marL="0" indent="0">
              <a:buNone/>
            </a:pPr>
            <a:r>
              <a:rPr lang="cs-CZ" b="1" dirty="0">
                <a:latin typeface="Calibri" panose="020F0502020204030204" pitchFamily="34" charset="0"/>
                <a:ea typeface="Calibri" panose="020F0502020204030204" pitchFamily="34" charset="0"/>
                <a:cs typeface="Calibri" panose="020F0502020204030204" pitchFamily="34" charset="0"/>
              </a:rPr>
              <a:t>Centrum vygeneruje uchazeči registrační číslo.</a:t>
            </a: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250616737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721</TotalTime>
  <Words>1965</Words>
  <Application>Microsoft Office PowerPoint</Application>
  <PresentationFormat>Širokoúhlá obrazovka</PresentationFormat>
  <Paragraphs>213</Paragraphs>
  <Slides>25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25</vt:i4>
      </vt:variant>
    </vt:vector>
  </HeadingPairs>
  <TitlesOfParts>
    <vt:vector size="30" baseType="lpstr">
      <vt:lpstr>Arial</vt:lpstr>
      <vt:lpstr>azo-sans-web</vt:lpstr>
      <vt:lpstr>Calibri</vt:lpstr>
      <vt:lpstr>Calibri Light</vt:lpstr>
      <vt:lpstr>Motiv Office</vt:lpstr>
      <vt:lpstr>Informace k přijímacímu řízení na SŠ ve šk. roce 2023/24   pro školní rok 2024/25</vt:lpstr>
      <vt:lpstr> Změny v právních předpisech </vt:lpstr>
      <vt:lpstr>Hlavní principy digitalizace přijímacího řízení do vzdělávacích oborů SŠ</vt:lpstr>
      <vt:lpstr>Termín podání přihlášek</vt:lpstr>
      <vt:lpstr>3 způsoby podání přihlášek na SŠ:</vt:lpstr>
      <vt:lpstr>1. Podání přihlášky prostřednictvím DIPSY s ověřením totožnosti</vt:lpstr>
      <vt:lpstr>2. Podání přihlášky v podobě výpisu z DIPSY</vt:lpstr>
      <vt:lpstr>Video s návodem k vyplnění přihlášky online.</vt:lpstr>
      <vt:lpstr>3. Podání přihlášky na tiskopisu</vt:lpstr>
      <vt:lpstr>Registrační číslo přihlášky:</vt:lpstr>
      <vt:lpstr>Přílohy přihlášek:</vt:lpstr>
      <vt:lpstr>Prezentace aplikace PowerPoint</vt:lpstr>
      <vt:lpstr>Prezentace aplikace PowerPoint</vt:lpstr>
      <vt:lpstr>Prezentace aplikace PowerPoint</vt:lpstr>
      <vt:lpstr>Prezentace aplikace PowerPoint</vt:lpstr>
      <vt:lpstr>Jednotná přijímací zkouška (JPZ)</vt:lpstr>
      <vt:lpstr>Výsledky 1. kola přijímacího řízení</vt:lpstr>
      <vt:lpstr>Odvolání</vt:lpstr>
      <vt:lpstr>2. kolo přijímacího řízení</vt:lpstr>
      <vt:lpstr>3. kolo přijímacího řízení</vt:lpstr>
      <vt:lpstr>OBORY VZDĚLÁNÍ S TALENTOVOU ZKOUŠKOU</vt:lpstr>
      <vt:lpstr>Prezentace aplikace PowerPoint</vt:lpstr>
      <vt:lpstr>UŽITEČNÉ ZDROJE INFORMACÍ</vt:lpstr>
      <vt:lpstr>Prezentace aplikace PowerPoint</vt:lpstr>
      <vt:lpstr>Zdroje informací: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Informace k přijímacímu řízení na SŠ ve šk. roce 2023/ 24  pro školní rok 2024/25</dc:title>
  <dc:creator>Kubíčková Lucie, Mgr.</dc:creator>
  <cp:lastModifiedBy>Kubíčková Lucie, Mgr.</cp:lastModifiedBy>
  <cp:revision>54</cp:revision>
  <dcterms:created xsi:type="dcterms:W3CDTF">2023-11-07T18:29:43Z</dcterms:created>
  <dcterms:modified xsi:type="dcterms:W3CDTF">2024-01-25T10:50:29Z</dcterms:modified>
</cp:coreProperties>
</file>